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99" r:id="rId1"/>
    <p:sldMasterId id="2147483713" r:id="rId2"/>
    <p:sldMasterId id="2147483725" r:id="rId3"/>
  </p:sldMasterIdLst>
  <p:notesMasterIdLst>
    <p:notesMasterId r:id="rId47"/>
  </p:notesMasterIdLst>
  <p:handoutMasterIdLst>
    <p:handoutMasterId r:id="rId48"/>
  </p:handoutMasterIdLst>
  <p:sldIdLst>
    <p:sldId id="305" r:id="rId4"/>
    <p:sldId id="306" r:id="rId5"/>
    <p:sldId id="307" r:id="rId6"/>
    <p:sldId id="308" r:id="rId7"/>
    <p:sldId id="309" r:id="rId8"/>
    <p:sldId id="310" r:id="rId9"/>
    <p:sldId id="311" r:id="rId10"/>
    <p:sldId id="312" r:id="rId11"/>
    <p:sldId id="313" r:id="rId12"/>
    <p:sldId id="314" r:id="rId13"/>
    <p:sldId id="315" r:id="rId14"/>
    <p:sldId id="316" r:id="rId15"/>
    <p:sldId id="317" r:id="rId16"/>
    <p:sldId id="318" r:id="rId17"/>
    <p:sldId id="319" r:id="rId18"/>
    <p:sldId id="320" r:id="rId19"/>
    <p:sldId id="321" r:id="rId20"/>
    <p:sldId id="322" r:id="rId21"/>
    <p:sldId id="323" r:id="rId22"/>
    <p:sldId id="324" r:id="rId23"/>
    <p:sldId id="270" r:id="rId24"/>
    <p:sldId id="283" r:id="rId25"/>
    <p:sldId id="294" r:id="rId26"/>
    <p:sldId id="295" r:id="rId27"/>
    <p:sldId id="293" r:id="rId28"/>
    <p:sldId id="300" r:id="rId29"/>
    <p:sldId id="299" r:id="rId30"/>
    <p:sldId id="298" r:id="rId31"/>
    <p:sldId id="280" r:id="rId32"/>
    <p:sldId id="301" r:id="rId33"/>
    <p:sldId id="281" r:id="rId34"/>
    <p:sldId id="297" r:id="rId35"/>
    <p:sldId id="302" r:id="rId36"/>
    <p:sldId id="304" r:id="rId37"/>
    <p:sldId id="292" r:id="rId38"/>
    <p:sldId id="285" r:id="rId39"/>
    <p:sldId id="286" r:id="rId40"/>
    <p:sldId id="296" r:id="rId41"/>
    <p:sldId id="282" r:id="rId42"/>
    <p:sldId id="287" r:id="rId43"/>
    <p:sldId id="288" r:id="rId44"/>
    <p:sldId id="289" r:id="rId45"/>
    <p:sldId id="291" r:id="rId46"/>
  </p:sldIdLst>
  <p:sldSz cx="9144000" cy="6858000" type="screen4x3"/>
  <p:notesSz cx="7315200" cy="9601200"/>
  <p:defaultTextStyle>
    <a:lvl1pPr marL="0" algn="l" rtl="0" latinLnBrk="0">
      <a:defRPr sz="18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0A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B301B821-A1FF-4177-AEE7-76D212191A09}">
  <a:tblStyle styleId="{B301B821-A1FF-4177-AEE7-76D212191A09}" styleName="Medium Style 9">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2H>
      <a:tcStyle>
        <a:tcBdr/>
      </a:tcStyle>
    </a:band2H>
    <a:band1V>
      <a:tcStyle>
        <a:tcBdr/>
        <a:fill>
          <a:solidFill>
            <a:schemeClr val="accent1">
              <a:tint val="20000"/>
            </a:schemeClr>
          </a:solidFill>
        </a:fill>
      </a:tcStyle>
    </a:band1V>
    <a:band2V>
      <a:tcStyle>
        <a:tcBdr/>
      </a:tcStyle>
    </a:band2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seCell>
      <a:tcStyle>
        <a:tcBdr/>
      </a:tcStyle>
    </a:seCell>
    <a:swCell>
      <a:tcStyle>
        <a:tcBdr/>
      </a:tcStyle>
    </a:swCell>
    <a:firstRow>
      <a:tcTxStyle b="on">
        <a:fontRef idx="minor">
          <a:scrgbClr r="0" g="0" b="0"/>
        </a:fontRef>
        <a:schemeClr val="lt1"/>
      </a:tcTxStyle>
      <a:tcStyle>
        <a:tcBdr/>
        <a:fill>
          <a:solidFill>
            <a:schemeClr val="accent1"/>
          </a:solidFill>
        </a:fill>
      </a:tcStyle>
    </a:firstRow>
    <a:neCell>
      <a:tcStyle>
        <a:tcBdr/>
      </a:tcStyle>
    </a:neCell>
    <a:nwCell>
      <a:tcStyle>
        <a:tcBdr/>
      </a:tcStyle>
    </a:nwCell>
  </a:tblStyle>
  <a:tblStyle styleId="{9DCAF9ED-07DC-4A11-8D7F-57B35C25682E}" styleName="Medium Style 10">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2H>
      <a:tcStyle>
        <a:tcBdr/>
      </a:tcStyle>
    </a:band2H>
    <a:band1V>
      <a:tcStyle>
        <a:tcBdr/>
        <a:fill>
          <a:solidFill>
            <a:schemeClr val="accent2">
              <a:tint val="20000"/>
            </a:schemeClr>
          </a:solidFill>
        </a:fill>
      </a:tcStyle>
    </a:band1V>
    <a:band2V>
      <a:tcStyle>
        <a:tcBdr/>
      </a:tcStyle>
    </a:band2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seCell>
      <a:tcStyle>
        <a:tcBdr/>
      </a:tcStyle>
    </a:seCell>
    <a:swCell>
      <a:tcStyle>
        <a:tcBdr/>
      </a:tcStyle>
    </a:swCell>
    <a:firstRow>
      <a:tcTxStyle b="on">
        <a:fontRef idx="minor">
          <a:scrgbClr r="0" g="0" b="0"/>
        </a:fontRef>
        <a:schemeClr val="lt1"/>
      </a:tcTxStyle>
      <a:tcStyle>
        <a:tcBdr/>
        <a:fill>
          <a:solidFill>
            <a:schemeClr val="accent2"/>
          </a:solidFill>
        </a:fill>
      </a:tcStyle>
    </a:firstRow>
    <a:neCell>
      <a:tcStyle>
        <a:tcBdr/>
      </a:tcStyle>
    </a:neCell>
    <a:nwCell>
      <a:tcStyle>
        <a:tcBdr/>
      </a:tcStyle>
    </a:nwCell>
  </a:tblStyle>
  <a:tblStyle styleId="{793D81CF-94F2-401A-BA57-92F5A7B2D0C5}" styleName="Medium Style 8">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2H>
      <a:tcStyle>
        <a:tcBdr/>
      </a:tcStyle>
    </a:band2H>
    <a:band1V>
      <a:tcStyle>
        <a:tcBdr/>
        <a:fill>
          <a:solidFill>
            <a:schemeClr val="dk1">
              <a:tint val="20000"/>
            </a:schemeClr>
          </a:solidFill>
        </a:fill>
      </a:tcStyle>
    </a:band1V>
    <a:band2V>
      <a:tcStyle>
        <a:tcBdr/>
      </a:tcStyle>
    </a:band2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seCell>
      <a:tcStyle>
        <a:tcBdr/>
      </a:tcStyle>
    </a:seCell>
    <a:swCell>
      <a:tcStyle>
        <a:tcBdr/>
      </a:tcStyle>
    </a:swCell>
    <a:firstRow>
      <a:tcTxStyle b="on">
        <a:fontRef idx="minor">
          <a:scrgbClr r="0" g="0" b="0"/>
        </a:fontRef>
        <a:schemeClr val="lt1"/>
      </a:tcTxStyle>
      <a:tcStyle>
        <a:tcBdr/>
        <a:fill>
          <a:solidFill>
            <a:schemeClr val="dk1"/>
          </a:solidFill>
        </a:fill>
      </a:tcStyle>
    </a:firstRow>
    <a:neCell>
      <a:tcStyle>
        <a:tcBdr/>
      </a:tcStyle>
    </a:neCell>
    <a:nwCell>
      <a:tcStyle>
        <a:tcBdr/>
      </a:tcStyle>
    </a:nwCell>
  </a:tblStyle>
  <a:tblStyle styleId="{5FD0F851-EC5A-4D38-B0AD-8093EC10F338}" styleName="Light Style 6">
    <a:wholeTbl>
      <a:tcTxStyle>
        <a:fontRef idx="minor">
          <a:scrgbClr r="0" g="0" b="0"/>
        </a:fontRef>
        <a:schemeClr val="accent5"/>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band2V>
      <a:tcStyle>
        <a:tcBdr/>
      </a:tcStyle>
    </a:band2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seCell>
      <a:tcStyle>
        <a:tcBdr/>
      </a:tcStyle>
    </a:seCell>
    <a:swCell>
      <a:tcStyle>
        <a:tcBdr/>
      </a:tcStyle>
    </a:swCell>
    <a:firstRow>
      <a:tcTxStyle b="on"/>
      <a:tcStyle>
        <a:tcBdr>
          <a:bottom>
            <a:ln w="12700" cmpd="sng">
              <a:solidFill>
                <a:schemeClr val="accent5"/>
              </a:solidFill>
            </a:ln>
          </a:bottom>
        </a:tcBdr>
        <a:fill>
          <a:noFill/>
        </a:fill>
      </a:tcStyle>
    </a:firstRow>
    <a:neCell>
      <a:tcStyle>
        <a:tcBdr/>
      </a:tcStyle>
    </a:neCell>
    <a:nwCell>
      <a:tcStyle>
        <a:tcBdr/>
      </a:tcStyle>
    </a:nwCell>
  </a:tblStyle>
  <a:tblStyle styleId="{1FECB4D8-DB02-4DC6-A0A2-4F2EBAE1DC90}" styleName="Medium Style 11">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2H>
      <a:tcStyle>
        <a:tcBdr/>
      </a:tcStyle>
    </a:band2H>
    <a:band1V>
      <a:tcStyle>
        <a:tcBdr/>
        <a:fill>
          <a:solidFill>
            <a:schemeClr val="accent3">
              <a:tint val="20000"/>
            </a:schemeClr>
          </a:solidFill>
        </a:fill>
      </a:tcStyle>
    </a:band1V>
    <a:band2V>
      <a:tcStyle>
        <a:tcBdr/>
      </a:tcStyle>
    </a:band2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seCell>
      <a:tcStyle>
        <a:tcBdr/>
      </a:tcStyle>
    </a:seCell>
    <a:swCell>
      <a:tcStyle>
        <a:tcBdr/>
      </a:tcStyle>
    </a:swCell>
    <a:firstRow>
      <a:tcTxStyle b="on">
        <a:fontRef idx="minor">
          <a:scrgbClr r="0" g="0" b="0"/>
        </a:fontRef>
        <a:schemeClr val="lt1"/>
      </a:tcTxStyle>
      <a:tcStyle>
        <a:tcBdr/>
        <a:fill>
          <a:solidFill>
            <a:schemeClr val="accent3"/>
          </a:solidFill>
        </a:fill>
      </a:tcStyle>
    </a:firstRow>
    <a:neCell>
      <a:tcStyle>
        <a:tcBdr/>
      </a:tcStyle>
    </a:neCell>
    <a:nwCell>
      <a:tcStyle>
        <a:tcBdr/>
      </a:tcStyle>
    </a:nwCell>
  </a:tblStyle>
  <a:tblStyle styleId="{3B4B98B0-60AC-42C2-AFA5-B58CD77FA1E5}" styleName="Light Style 2">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band2V>
      <a:tcStyle>
        <a:tcBdr/>
      </a:tcStyle>
    </a:band2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seCell>
      <a:tcStyle>
        <a:tcBdr/>
      </a:tcStyle>
    </a:seCell>
    <a:swCell>
      <a:tcStyle>
        <a:tcBdr/>
      </a:tcStyle>
    </a:swCell>
    <a:firstRow>
      <a:tcTxStyle b="on"/>
      <a:tcStyle>
        <a:tcBdr>
          <a:bottom>
            <a:ln w="12700" cmpd="sng">
              <a:solidFill>
                <a:schemeClr val="accent1"/>
              </a:solidFill>
            </a:ln>
          </a:bottom>
        </a:tcBdr>
        <a:fill>
          <a:noFill/>
        </a:fill>
      </a:tcStyle>
    </a:firstRow>
    <a:neCell>
      <a:tcStyle>
        <a:tcBdr/>
      </a:tcStyle>
    </a:neCell>
    <a:nwCell>
      <a:tcStyle>
        <a:tcBdr/>
      </a:tcStyle>
    </a:nwCell>
  </a:tblStyle>
  <a:tblStyle styleId="{0E3FDE45-AF77-4B5C-9715-49D594BDF05E}" styleName="Light Style 3">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band2V>
      <a:tcStyle>
        <a:tcBdr/>
      </a:tcStyle>
    </a:band2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seCell>
      <a:tcStyle>
        <a:tcBdr/>
      </a:tcStyle>
    </a:seCell>
    <a:swCell>
      <a:tcStyle>
        <a:tcBdr/>
      </a:tcStyle>
    </a:swCell>
    <a:firstRow>
      <a:tcTxStyle b="on"/>
      <a:tcStyle>
        <a:tcBdr>
          <a:bottom>
            <a:ln w="12700" cmpd="sng">
              <a:solidFill>
                <a:schemeClr val="accent2"/>
              </a:solidFill>
            </a:ln>
          </a:bottom>
        </a:tcBdr>
        <a:fill>
          <a:no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82" autoAdjust="0"/>
    <p:restoredTop sz="88034" autoAdjust="0"/>
  </p:normalViewPr>
  <p:slideViewPr>
    <p:cSldViewPr>
      <p:cViewPr varScale="1">
        <p:scale>
          <a:sx n="67" d="100"/>
          <a:sy n="67" d="100"/>
        </p:scale>
        <p:origin x="-1536"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3169920" cy="480060"/>
          </a:xfrm>
          <a:prstGeom prst="rect">
            <a:avLst/>
          </a:prstGeom>
        </p:spPr>
        <p:txBody>
          <a:bodyPr vert="horz" lIns="96648" tIns="48325" rIns="96648" bIns="48325"/>
          <a:lstStyle>
            <a:extLst/>
          </a:lstStyle>
          <a:p>
            <a:endParaRPr lang="en-US"/>
          </a:p>
        </p:txBody>
      </p:sp>
      <p:sp>
        <p:nvSpPr>
          <p:cNvPr id="3" name="Rectangle 3"/>
          <p:cNvSpPr>
            <a:spLocks noGrp="1"/>
          </p:cNvSpPr>
          <p:nvPr>
            <p:ph type="dt" sz="quarter" idx="1"/>
          </p:nvPr>
        </p:nvSpPr>
        <p:spPr>
          <a:xfrm>
            <a:off x="4143587" y="0"/>
            <a:ext cx="3169920" cy="480060"/>
          </a:xfrm>
          <a:prstGeom prst="rect">
            <a:avLst/>
          </a:prstGeom>
        </p:spPr>
        <p:txBody>
          <a:bodyPr vert="horz" lIns="96648" tIns="48325" rIns="96648" bIns="48325"/>
          <a:lstStyle>
            <a:extLst/>
          </a:lstStyle>
          <a:p>
            <a:fld id="{31555DB1-8736-42A3-B48D-2B08FB93332A}" type="datetimeFigureOut">
              <a:rPr lang="en-US" smtClean="0"/>
              <a:pPr/>
              <a:t>1/29/2014</a:t>
            </a:fld>
            <a:endParaRPr lang="en-US"/>
          </a:p>
        </p:txBody>
      </p:sp>
      <p:sp>
        <p:nvSpPr>
          <p:cNvPr id="4" name="Rectangle 4"/>
          <p:cNvSpPr>
            <a:spLocks noGrp="1"/>
          </p:cNvSpPr>
          <p:nvPr>
            <p:ph type="ftr" sz="quarter" idx="2"/>
          </p:nvPr>
        </p:nvSpPr>
        <p:spPr>
          <a:xfrm>
            <a:off x="0" y="9119475"/>
            <a:ext cx="3169920" cy="480060"/>
          </a:xfrm>
          <a:prstGeom prst="rect">
            <a:avLst/>
          </a:prstGeom>
        </p:spPr>
        <p:txBody>
          <a:bodyPr vert="horz" lIns="96648" tIns="48325" rIns="96648" bIns="48325"/>
          <a:lstStyle>
            <a:extLst/>
          </a:lstStyle>
          <a:p>
            <a:endParaRPr lang="en-US"/>
          </a:p>
        </p:txBody>
      </p:sp>
      <p:sp>
        <p:nvSpPr>
          <p:cNvPr id="5" name="Rectangle 5"/>
          <p:cNvSpPr>
            <a:spLocks noGrp="1"/>
          </p:cNvSpPr>
          <p:nvPr>
            <p:ph type="sldNum" sz="quarter" idx="3"/>
          </p:nvPr>
        </p:nvSpPr>
        <p:spPr>
          <a:xfrm>
            <a:off x="4143587" y="9119475"/>
            <a:ext cx="3169920" cy="480060"/>
          </a:xfrm>
          <a:prstGeom prst="rect">
            <a:avLst/>
          </a:prstGeom>
        </p:spPr>
        <p:txBody>
          <a:bodyPr vert="horz" lIns="96648" tIns="48325" rIns="96648" bIns="48325"/>
          <a:lstStyle>
            <a:extLst/>
          </a:lstStyle>
          <a:p>
            <a:fld id="{5400D380-E0D7-4EB1-B91E-BFCC7DA7F29D}" type="slidenum">
              <a:rPr lang="en-US" smtClean="0"/>
              <a:pPr/>
              <a:t>‹#›</a:t>
            </a:fld>
            <a:endParaRPr lang="en-US"/>
          </a:p>
        </p:txBody>
      </p:sp>
    </p:spTree>
    <p:extLst>
      <p:ext uri="{BB962C8B-B14F-4D97-AF65-F5344CB8AC3E}">
        <p14:creationId xmlns:p14="http://schemas.microsoft.com/office/powerpoint/2010/main" val="2527456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3169920" cy="480060"/>
          </a:xfrm>
          <a:prstGeom prst="rect">
            <a:avLst/>
          </a:prstGeom>
        </p:spPr>
        <p:txBody>
          <a:bodyPr vert="horz" lIns="96648" tIns="48325" rIns="96648" bIns="48325"/>
          <a:lstStyle>
            <a:extLst/>
          </a:lstStyle>
          <a:p>
            <a:endParaRPr lang="en-US"/>
          </a:p>
        </p:txBody>
      </p:sp>
      <p:sp>
        <p:nvSpPr>
          <p:cNvPr id="3" name="Rectangle 3"/>
          <p:cNvSpPr>
            <a:spLocks noGrp="1"/>
          </p:cNvSpPr>
          <p:nvPr>
            <p:ph type="dt" idx="1"/>
          </p:nvPr>
        </p:nvSpPr>
        <p:spPr>
          <a:xfrm>
            <a:off x="4143587" y="0"/>
            <a:ext cx="3169920" cy="480060"/>
          </a:xfrm>
          <a:prstGeom prst="rect">
            <a:avLst/>
          </a:prstGeom>
        </p:spPr>
        <p:txBody>
          <a:bodyPr vert="horz" lIns="96648" tIns="48325" rIns="96648" bIns="48325"/>
          <a:lstStyle>
            <a:extLst/>
          </a:lstStyle>
          <a:p>
            <a:fld id="{0BDB199F-A56C-4049-BA04-1447030960FF}" type="datetimeFigureOut">
              <a:rPr lang="en-US" smtClean="0"/>
              <a:pPr/>
              <a:t>1/29/2014</a:t>
            </a:fld>
            <a:endParaRPr lang="en-US"/>
          </a:p>
        </p:txBody>
      </p:sp>
      <p:sp>
        <p:nvSpPr>
          <p:cNvPr id="4" name="Rectangle 4"/>
          <p:cNvSpPr>
            <a:spLocks noGrp="1" noRot="1" noChangeAspect="1"/>
          </p:cNvSpPr>
          <p:nvPr>
            <p:ph type="sldImg" idx="2"/>
          </p:nvPr>
        </p:nvSpPr>
        <p:spPr>
          <a:xfrm>
            <a:off x="1257300" y="720725"/>
            <a:ext cx="4802188" cy="3600450"/>
          </a:xfrm>
          <a:prstGeom prst="rect">
            <a:avLst/>
          </a:prstGeom>
          <a:noFill/>
          <a:ln w="12700">
            <a:solidFill>
              <a:prstClr val="black"/>
            </a:solidFill>
          </a:ln>
        </p:spPr>
        <p:txBody>
          <a:bodyPr vert="horz" lIns="96648" tIns="48325" rIns="96648" bIns="48325" anchor="ctr"/>
          <a:lstStyle>
            <a:extLst/>
          </a:lstStyle>
          <a:p>
            <a:endParaRPr lang="en-US"/>
          </a:p>
        </p:txBody>
      </p:sp>
      <p:sp>
        <p:nvSpPr>
          <p:cNvPr id="5" name="Rectangle 5"/>
          <p:cNvSpPr>
            <a:spLocks noGrp="1"/>
          </p:cNvSpPr>
          <p:nvPr>
            <p:ph type="body" sz="quarter" idx="3"/>
          </p:nvPr>
        </p:nvSpPr>
        <p:spPr>
          <a:xfrm>
            <a:off x="731520" y="4560570"/>
            <a:ext cx="5852160" cy="4320540"/>
          </a:xfrm>
          <a:prstGeom prst="rect">
            <a:avLst/>
          </a:prstGeom>
        </p:spPr>
        <p:txBody>
          <a:bodyPr vert="horz" lIns="96648" tIns="48325" rIns="96648" bIns="48325">
            <a:normAutofit/>
          </a:bodyPr>
          <a:lstStyle>
            <a:extLst/>
          </a:lstStyle>
          <a:p>
            <a:pPr lvl="0"/>
            <a:r>
              <a:rPr lang="en-US" smtClean="0"/>
              <a:t>Click to edit Master text styles</a:t>
            </a:r>
            <a:endParaRPr lang="en-US"/>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p:cNvSpPr>
          <p:nvPr>
            <p:ph type="ftr" sz="quarter" idx="4"/>
          </p:nvPr>
        </p:nvSpPr>
        <p:spPr>
          <a:xfrm>
            <a:off x="0" y="9119475"/>
            <a:ext cx="3169920" cy="480060"/>
          </a:xfrm>
          <a:prstGeom prst="rect">
            <a:avLst/>
          </a:prstGeom>
        </p:spPr>
        <p:txBody>
          <a:bodyPr vert="horz" lIns="96648" tIns="48325" rIns="96648" bIns="48325"/>
          <a:lstStyle>
            <a:extLst/>
          </a:lstStyle>
          <a:p>
            <a:endParaRPr lang="en-US"/>
          </a:p>
        </p:txBody>
      </p:sp>
      <p:sp>
        <p:nvSpPr>
          <p:cNvPr id="7" name="Rectangle 7"/>
          <p:cNvSpPr>
            <a:spLocks noGrp="1"/>
          </p:cNvSpPr>
          <p:nvPr>
            <p:ph type="sldNum" sz="quarter" idx="5"/>
          </p:nvPr>
        </p:nvSpPr>
        <p:spPr>
          <a:xfrm>
            <a:off x="4143587" y="9119475"/>
            <a:ext cx="3169920" cy="480060"/>
          </a:xfrm>
          <a:prstGeom prst="rect">
            <a:avLst/>
          </a:prstGeom>
        </p:spPr>
        <p:txBody>
          <a:bodyPr vert="horz" lIns="96648" tIns="48325" rIns="96648" bIns="48325"/>
          <a:lstStyle>
            <a:extLst/>
          </a:lstStyle>
          <a:p>
            <a:fld id="{B3A019F3-8596-4028-9847-CBD3A185B07A}" type="slidenum">
              <a:rPr lang="en-US" smtClean="0"/>
              <a:pPr/>
              <a:t>‹#›</a:t>
            </a:fld>
            <a:endParaRPr lang="en-US"/>
          </a:p>
        </p:txBody>
      </p:sp>
    </p:spTree>
    <p:extLst>
      <p:ext uri="{BB962C8B-B14F-4D97-AF65-F5344CB8AC3E}">
        <p14:creationId xmlns:p14="http://schemas.microsoft.com/office/powerpoint/2010/main" val="1873861241"/>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en-US"/>
          </a:p>
        </p:txBody>
      </p:sp>
      <p:sp>
        <p:nvSpPr>
          <p:cNvPr id="4" name="Rectangle 4"/>
          <p:cNvSpPr>
            <a:spLocks noGrp="1"/>
          </p:cNvSpPr>
          <p:nvPr>
            <p:ph type="sldNum" sz="quarter" idx="10"/>
          </p:nvPr>
        </p:nvSpPr>
        <p:spPr/>
        <p:txBody>
          <a:bodyPr/>
          <a:lstStyle>
            <a:extLst/>
          </a:lstStyle>
          <a:p>
            <a:fld id="{B3A019F3-8596-4028-9847-CBD3A185B07A}" type="slidenum">
              <a:rPr lang="en-US" smtClean="0">
                <a:solidFill>
                  <a:prstClr val="black"/>
                </a:solidFill>
              </a:rPr>
              <a:pPr/>
              <a:t>20</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en-US"/>
          </a:p>
        </p:txBody>
      </p:sp>
      <p:sp>
        <p:nvSpPr>
          <p:cNvPr id="4" name="Rectangle 4"/>
          <p:cNvSpPr>
            <a:spLocks noGrp="1"/>
          </p:cNvSpPr>
          <p:nvPr>
            <p:ph type="sldNum" sz="quarter" idx="10"/>
          </p:nvPr>
        </p:nvSpPr>
        <p:spPr/>
        <p:txBody>
          <a:bodyPr/>
          <a:lstStyle>
            <a:extLst/>
          </a:lstStyle>
          <a:p>
            <a:fld id="{B3A019F3-8596-4028-9847-CBD3A185B07A}" type="slidenum">
              <a:rPr lang="en-US" smtClean="0"/>
              <a:pPr/>
              <a:t>29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en-US"/>
          </a:p>
        </p:txBody>
      </p:sp>
      <p:sp>
        <p:nvSpPr>
          <p:cNvPr id="4" name="Rectangle 4"/>
          <p:cNvSpPr>
            <a:spLocks noGrp="1"/>
          </p:cNvSpPr>
          <p:nvPr>
            <p:ph type="sldNum" sz="quarter" idx="10"/>
          </p:nvPr>
        </p:nvSpPr>
        <p:spPr/>
        <p:txBody>
          <a:bodyPr/>
          <a:lstStyle>
            <a:extLst/>
          </a:lstStyle>
          <a:p>
            <a:fld id="{B3A019F3-8596-4028-9847-CBD3A185B07A}" type="slidenum">
              <a:rPr lang="en-US" smtClean="0"/>
              <a:pPr/>
              <a:t>30</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en-US"/>
          </a:p>
        </p:txBody>
      </p:sp>
      <p:sp>
        <p:nvSpPr>
          <p:cNvPr id="4" name="Rectangle 4"/>
          <p:cNvSpPr>
            <a:spLocks noGrp="1"/>
          </p:cNvSpPr>
          <p:nvPr>
            <p:ph type="sldNum" sz="quarter" idx="10"/>
          </p:nvPr>
        </p:nvSpPr>
        <p:spPr/>
        <p:txBody>
          <a:bodyPr/>
          <a:lstStyle>
            <a:extLst/>
          </a:lstStyle>
          <a:p>
            <a:fld id="{B3A019F3-8596-4028-9847-CBD3A185B07A}" type="slidenum">
              <a:rPr lang="en-US" smtClean="0"/>
              <a:pPr/>
              <a:t>31</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en-US"/>
          </a:p>
        </p:txBody>
      </p:sp>
      <p:sp>
        <p:nvSpPr>
          <p:cNvPr id="4" name="Rectangle 4"/>
          <p:cNvSpPr>
            <a:spLocks noGrp="1"/>
          </p:cNvSpPr>
          <p:nvPr>
            <p:ph type="sldNum" sz="quarter" idx="10"/>
          </p:nvPr>
        </p:nvSpPr>
        <p:spPr/>
        <p:txBody>
          <a:bodyPr/>
          <a:lstStyle>
            <a:extLst/>
          </a:lstStyle>
          <a:p>
            <a:fld id="{B3A019F3-8596-4028-9847-CBD3A185B07A}" type="slidenum">
              <a:rPr lang="en-US" smtClean="0"/>
              <a:pPr/>
              <a:t>36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en-US"/>
          </a:p>
        </p:txBody>
      </p:sp>
      <p:sp>
        <p:nvSpPr>
          <p:cNvPr id="4" name="Rectangle 4"/>
          <p:cNvSpPr>
            <a:spLocks noGrp="1"/>
          </p:cNvSpPr>
          <p:nvPr>
            <p:ph type="sldNum" sz="quarter" idx="10"/>
          </p:nvPr>
        </p:nvSpPr>
        <p:spPr/>
        <p:txBody>
          <a:bodyPr/>
          <a:lstStyle>
            <a:extLst/>
          </a:lstStyle>
          <a:p>
            <a:fld id="{B3A019F3-8596-4028-9847-CBD3A185B07A}" type="slidenum">
              <a:rPr lang="en-US" smtClean="0"/>
              <a:pPr/>
              <a:t>37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en-US"/>
          </a:p>
        </p:txBody>
      </p:sp>
      <p:sp>
        <p:nvSpPr>
          <p:cNvPr id="4" name="Rectangle 4"/>
          <p:cNvSpPr>
            <a:spLocks noGrp="1"/>
          </p:cNvSpPr>
          <p:nvPr>
            <p:ph type="sldNum" sz="quarter" idx="10"/>
          </p:nvPr>
        </p:nvSpPr>
        <p:spPr/>
        <p:txBody>
          <a:bodyPr/>
          <a:lstStyle>
            <a:extLst/>
          </a:lstStyle>
          <a:p>
            <a:fld id="{B3A019F3-8596-4028-9847-CBD3A185B07A}" type="slidenum">
              <a:rPr lang="en-US" smtClean="0"/>
              <a:pPr/>
              <a:t>39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en-US"/>
          </a:p>
        </p:txBody>
      </p:sp>
      <p:sp>
        <p:nvSpPr>
          <p:cNvPr id="4" name="Rectangle 4"/>
          <p:cNvSpPr>
            <a:spLocks noGrp="1"/>
          </p:cNvSpPr>
          <p:nvPr>
            <p:ph type="sldNum" sz="quarter" idx="10"/>
          </p:nvPr>
        </p:nvSpPr>
        <p:spPr/>
        <p:txBody>
          <a:bodyPr/>
          <a:lstStyle>
            <a:extLst/>
          </a:lstStyle>
          <a:p>
            <a:fld id="{B3A019F3-8596-4028-9847-CBD3A185B07A}" type="slidenum">
              <a:rPr lang="en-US" smtClean="0"/>
              <a:pPr/>
              <a:t>40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en-US"/>
          </a:p>
        </p:txBody>
      </p:sp>
      <p:sp>
        <p:nvSpPr>
          <p:cNvPr id="4" name="Rectangle 4"/>
          <p:cNvSpPr>
            <a:spLocks noGrp="1"/>
          </p:cNvSpPr>
          <p:nvPr>
            <p:ph type="sldNum" sz="quarter" idx="10"/>
          </p:nvPr>
        </p:nvSpPr>
        <p:spPr/>
        <p:txBody>
          <a:bodyPr/>
          <a:lstStyle>
            <a:extLst/>
          </a:lstStyle>
          <a:p>
            <a:fld id="{B3A019F3-8596-4028-9847-CBD3A185B07A}" type="slidenum">
              <a:rPr lang="en-US" smtClean="0"/>
              <a:pPr/>
              <a:t>41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en-US"/>
          </a:p>
        </p:txBody>
      </p:sp>
      <p:sp>
        <p:nvSpPr>
          <p:cNvPr id="4" name="Rectangle 4"/>
          <p:cNvSpPr>
            <a:spLocks noGrp="1"/>
          </p:cNvSpPr>
          <p:nvPr>
            <p:ph type="sldNum" sz="quarter" idx="10"/>
          </p:nvPr>
        </p:nvSpPr>
        <p:spPr/>
        <p:txBody>
          <a:bodyPr/>
          <a:lstStyle>
            <a:extLst/>
          </a:lstStyle>
          <a:p>
            <a:fld id="{B3A019F3-8596-4028-9847-CBD3A185B07A}" type="slidenum">
              <a:rPr lang="en-US" smtClean="0"/>
              <a:pPr/>
              <a:t>42</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en-US"/>
          </a:p>
        </p:txBody>
      </p:sp>
      <p:sp>
        <p:nvSpPr>
          <p:cNvPr id="4" name="Rectangle 4"/>
          <p:cNvSpPr>
            <a:spLocks noGrp="1"/>
          </p:cNvSpPr>
          <p:nvPr>
            <p:ph type="sldNum" sz="quarter" idx="10"/>
          </p:nvPr>
        </p:nvSpPr>
        <p:spPr/>
        <p:txBody>
          <a:bodyPr/>
          <a:lstStyle>
            <a:extLst/>
          </a:lstStyle>
          <a:p>
            <a:fld id="{B3A019F3-8596-4028-9847-CBD3A185B07A}" type="slidenum">
              <a:rPr lang="en-US" smtClean="0"/>
              <a:pPr/>
              <a:t>43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en-US"/>
          </a:p>
        </p:txBody>
      </p:sp>
      <p:sp>
        <p:nvSpPr>
          <p:cNvPr id="4" name="Rectangle 4"/>
          <p:cNvSpPr>
            <a:spLocks noGrp="1"/>
          </p:cNvSpPr>
          <p:nvPr>
            <p:ph type="sldNum" sz="quarter" idx="10"/>
          </p:nvPr>
        </p:nvSpPr>
        <p:spPr/>
        <p:txBody>
          <a:bodyPr/>
          <a:lstStyle>
            <a:extLst/>
          </a:lstStyle>
          <a:p>
            <a:fld id="{B3A019F3-8596-4028-9847-CBD3A185B07A}" type="slidenum">
              <a:rPr lang="en-US" smtClean="0"/>
              <a:pPr/>
              <a:t>21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en-US"/>
          </a:p>
        </p:txBody>
      </p:sp>
      <p:sp>
        <p:nvSpPr>
          <p:cNvPr id="4" name="Rectangle 4"/>
          <p:cNvSpPr>
            <a:spLocks noGrp="1"/>
          </p:cNvSpPr>
          <p:nvPr>
            <p:ph type="sldNum" sz="quarter" idx="10"/>
          </p:nvPr>
        </p:nvSpPr>
        <p:spPr/>
        <p:txBody>
          <a:bodyPr/>
          <a:lstStyle>
            <a:extLst/>
          </a:lstStyle>
          <a:p>
            <a:fld id="{B3A019F3-8596-4028-9847-CBD3A185B07A}" type="slidenum">
              <a:rPr lang="en-US" smtClean="0"/>
              <a:pPr/>
              <a:t>22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en-US"/>
          </a:p>
        </p:txBody>
      </p:sp>
      <p:sp>
        <p:nvSpPr>
          <p:cNvPr id="4" name="Rectangle 4"/>
          <p:cNvSpPr>
            <a:spLocks noGrp="1"/>
          </p:cNvSpPr>
          <p:nvPr>
            <p:ph type="sldNum" sz="quarter" idx="10"/>
          </p:nvPr>
        </p:nvSpPr>
        <p:spPr/>
        <p:txBody>
          <a:bodyPr/>
          <a:lstStyle>
            <a:extLst/>
          </a:lstStyle>
          <a:p>
            <a:fld id="{B3A019F3-8596-4028-9847-CBD3A185B07A}" type="slidenum">
              <a:rPr lang="en-US" smtClean="0"/>
              <a:pPr/>
              <a:t>23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en-US"/>
          </a:p>
        </p:txBody>
      </p:sp>
      <p:sp>
        <p:nvSpPr>
          <p:cNvPr id="4" name="Rectangle 4"/>
          <p:cNvSpPr>
            <a:spLocks noGrp="1"/>
          </p:cNvSpPr>
          <p:nvPr>
            <p:ph type="sldNum" sz="quarter" idx="10"/>
          </p:nvPr>
        </p:nvSpPr>
        <p:spPr/>
        <p:txBody>
          <a:bodyPr/>
          <a:lstStyle>
            <a:extLst/>
          </a:lstStyle>
          <a:p>
            <a:fld id="{B3A019F3-8596-4028-9847-CBD3A185B07A}" type="slidenum">
              <a:rPr lang="en-US" smtClean="0"/>
              <a:pPr/>
              <a:t>24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en-US"/>
          </a:p>
        </p:txBody>
      </p:sp>
      <p:sp>
        <p:nvSpPr>
          <p:cNvPr id="4" name="Rectangle 4"/>
          <p:cNvSpPr>
            <a:spLocks noGrp="1"/>
          </p:cNvSpPr>
          <p:nvPr>
            <p:ph type="sldNum" sz="quarter" idx="10"/>
          </p:nvPr>
        </p:nvSpPr>
        <p:spPr/>
        <p:txBody>
          <a:bodyPr/>
          <a:lstStyle>
            <a:extLst/>
          </a:lstStyle>
          <a:p>
            <a:fld id="{B3A019F3-8596-4028-9847-CBD3A185B07A}" type="slidenum">
              <a:rPr lang="en-US" smtClean="0"/>
              <a:pPr/>
              <a:t>25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en-US"/>
          </a:p>
        </p:txBody>
      </p:sp>
      <p:sp>
        <p:nvSpPr>
          <p:cNvPr id="4" name="Rectangle 4"/>
          <p:cNvSpPr>
            <a:spLocks noGrp="1"/>
          </p:cNvSpPr>
          <p:nvPr>
            <p:ph type="sldNum" sz="quarter" idx="10"/>
          </p:nvPr>
        </p:nvSpPr>
        <p:spPr/>
        <p:txBody>
          <a:bodyPr/>
          <a:lstStyle>
            <a:extLst/>
          </a:lstStyle>
          <a:p>
            <a:fld id="{B3A019F3-8596-4028-9847-CBD3A185B07A}" type="slidenum">
              <a:rPr lang="en-US" smtClean="0"/>
              <a:pPr/>
              <a:t>26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en-US"/>
          </a:p>
        </p:txBody>
      </p:sp>
      <p:sp>
        <p:nvSpPr>
          <p:cNvPr id="4" name="Rectangle 4"/>
          <p:cNvSpPr>
            <a:spLocks noGrp="1"/>
          </p:cNvSpPr>
          <p:nvPr>
            <p:ph type="sldNum" sz="quarter" idx="10"/>
          </p:nvPr>
        </p:nvSpPr>
        <p:spPr/>
        <p:txBody>
          <a:bodyPr/>
          <a:lstStyle>
            <a:extLst/>
          </a:lstStyle>
          <a:p>
            <a:fld id="{B3A019F3-8596-4028-9847-CBD3A185B07A}" type="slidenum">
              <a:rPr lang="en-US" smtClean="0"/>
              <a:pPr/>
              <a:t>27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en-US"/>
          </a:p>
        </p:txBody>
      </p:sp>
      <p:sp>
        <p:nvSpPr>
          <p:cNvPr id="4" name="Rectangle 4"/>
          <p:cNvSpPr>
            <a:spLocks noGrp="1"/>
          </p:cNvSpPr>
          <p:nvPr>
            <p:ph type="sldNum" sz="quarter" idx="10"/>
          </p:nvPr>
        </p:nvSpPr>
        <p:spPr/>
        <p:txBody>
          <a:bodyPr/>
          <a:lstStyle>
            <a:extLst/>
          </a:lstStyle>
          <a:p>
            <a:fld id="{B3A019F3-8596-4028-9847-CBD3A185B07A}" type="slidenum">
              <a:rPr lang="en-US" smtClean="0"/>
              <a:pPr/>
              <a:t>28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pPr algn="r"/>
            <a:fld id="{CCD717AA-EA39-47F3-8A0A-15B3575EDB53}" type="datetime1">
              <a:rPr lang="en-US" smtClean="0"/>
              <a:pPr algn="r"/>
              <a:t>1/29/2014</a:t>
            </a:fld>
            <a:endParaRPr lang="en-US" sz="1000" dirty="0">
              <a:solidFill>
                <a:schemeClr val="tx1">
                  <a:tint val="65000"/>
                </a:schemeClr>
              </a:solidFill>
            </a:endParaRPr>
          </a:p>
        </p:txBody>
      </p:sp>
      <p:sp>
        <p:nvSpPr>
          <p:cNvPr id="5" name="Footer Placeholder 4"/>
          <p:cNvSpPr>
            <a:spLocks noGrp="1"/>
          </p:cNvSpPr>
          <p:nvPr>
            <p:ph type="ftr" sz="quarter" idx="11"/>
          </p:nvPr>
        </p:nvSpPr>
        <p:spPr/>
        <p:txBody>
          <a:bodyPr/>
          <a:lstStyle/>
          <a:p>
            <a:endParaRPr lang="en-US" sz="1000" dirty="0">
              <a:solidFill>
                <a:sysClr val="windowText" lastClr="000000"/>
              </a:solidFill>
            </a:endParaRPr>
          </a:p>
        </p:txBody>
      </p:sp>
      <p:sp>
        <p:nvSpPr>
          <p:cNvPr id="6" name="Slide Number Placeholder 5"/>
          <p:cNvSpPr>
            <a:spLocks noGrp="1"/>
          </p:cNvSpPr>
          <p:nvPr>
            <p:ph type="sldNum" sz="quarter" idx="12"/>
          </p:nvPr>
        </p:nvSpPr>
        <p:spPr/>
        <p:txBody>
          <a:bodyPr/>
          <a:lstStyle/>
          <a:p>
            <a:pPr algn="r"/>
            <a:fld id="{256D3EEF-DE4E-429D-8EC4-DDC531AFF587}" type="slidenum">
              <a:rPr lang="en-US" sz="1000" smtClean="0"/>
              <a:pPr algn="r"/>
              <a:t>‹#›</a:t>
            </a:fld>
            <a:endParaRPr lang="en-US" sz="1000" dirty="0"/>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lgn="r"/>
            <a:fld id="{CCD717AA-EA39-47F3-8A0A-15B3575EDB53}" type="datetime1">
              <a:rPr lang="en-US" smtClean="0"/>
              <a:pPr algn="r"/>
              <a:t>1/29/2014</a:t>
            </a:fld>
            <a:endParaRPr lang="en-US" sz="1000" dirty="0">
              <a:solidFill>
                <a:schemeClr val="tx1">
                  <a:tint val="65000"/>
                </a:schemeClr>
              </a:solidFill>
            </a:endParaRPr>
          </a:p>
        </p:txBody>
      </p:sp>
      <p:sp>
        <p:nvSpPr>
          <p:cNvPr id="5" name="Footer Placeholder 4"/>
          <p:cNvSpPr>
            <a:spLocks noGrp="1"/>
          </p:cNvSpPr>
          <p:nvPr>
            <p:ph type="ftr" sz="quarter" idx="11"/>
          </p:nvPr>
        </p:nvSpPr>
        <p:spPr/>
        <p:txBody>
          <a:bodyPr/>
          <a:lstStyle/>
          <a:p>
            <a:endParaRPr lang="en-US" sz="1000" dirty="0">
              <a:solidFill>
                <a:sysClr val="windowText" lastClr="000000"/>
              </a:solidFill>
            </a:endParaRPr>
          </a:p>
        </p:txBody>
      </p:sp>
      <p:sp>
        <p:nvSpPr>
          <p:cNvPr id="6" name="Slide Number Placeholder 5"/>
          <p:cNvSpPr>
            <a:spLocks noGrp="1"/>
          </p:cNvSpPr>
          <p:nvPr>
            <p:ph type="sldNum" sz="quarter" idx="12"/>
          </p:nvPr>
        </p:nvSpPr>
        <p:spPr/>
        <p:txBody>
          <a:bodyPr/>
          <a:lstStyle/>
          <a:p>
            <a:pPr algn="r"/>
            <a:fld id="{256D3EEF-DE4E-429D-8EC4-DDC531AFF587}" type="slidenum">
              <a:rPr lang="en-US" sz="1000" smtClean="0"/>
              <a:pPr algn="r"/>
              <a:t>‹#›</a:t>
            </a:fld>
            <a:endParaRPr lang="en-US" sz="1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lgn="r"/>
            <a:fld id="{CCD717AA-EA39-47F3-8A0A-15B3575EDB53}" type="datetime1">
              <a:rPr lang="en-US" smtClean="0"/>
              <a:pPr algn="r"/>
              <a:t>1/29/2014</a:t>
            </a:fld>
            <a:endParaRPr lang="en-US" sz="1000" dirty="0">
              <a:solidFill>
                <a:schemeClr val="tx1">
                  <a:tint val="65000"/>
                </a:schemeClr>
              </a:solidFill>
            </a:endParaRPr>
          </a:p>
        </p:txBody>
      </p:sp>
      <p:sp>
        <p:nvSpPr>
          <p:cNvPr id="5" name="Footer Placeholder 4"/>
          <p:cNvSpPr>
            <a:spLocks noGrp="1"/>
          </p:cNvSpPr>
          <p:nvPr>
            <p:ph type="ftr" sz="quarter" idx="11"/>
          </p:nvPr>
        </p:nvSpPr>
        <p:spPr/>
        <p:txBody>
          <a:bodyPr/>
          <a:lstStyle/>
          <a:p>
            <a:endParaRPr lang="en-US" sz="1000" dirty="0">
              <a:solidFill>
                <a:sysClr val="windowText" lastClr="000000"/>
              </a:solidFill>
            </a:endParaRPr>
          </a:p>
        </p:txBody>
      </p:sp>
      <p:sp>
        <p:nvSpPr>
          <p:cNvPr id="6" name="Slide Number Placeholder 5"/>
          <p:cNvSpPr>
            <a:spLocks noGrp="1"/>
          </p:cNvSpPr>
          <p:nvPr>
            <p:ph type="sldNum" sz="quarter" idx="12"/>
          </p:nvPr>
        </p:nvSpPr>
        <p:spPr/>
        <p:txBody>
          <a:bodyPr/>
          <a:lstStyle/>
          <a:p>
            <a:pPr algn="r"/>
            <a:fld id="{256D3EEF-DE4E-429D-8EC4-DDC531AFF587}" type="slidenum">
              <a:rPr lang="en-US" sz="1000" smtClean="0"/>
              <a:pPr algn="r"/>
              <a:t>‹#›</a:t>
            </a:fld>
            <a:endParaRPr lang="en-US" sz="1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Section Header">
    <p:spTree>
      <p:nvGrpSpPr>
        <p:cNvPr id="1" name=""/>
        <p:cNvGrpSpPr/>
        <p:nvPr/>
      </p:nvGrpSpPr>
      <p:grpSpPr>
        <a:xfrm>
          <a:off x="0" y="0"/>
          <a:ext cx="0" cy="0"/>
          <a:chOff x="0" y="0"/>
          <a:chExt cx="0" cy="0"/>
        </a:xfrm>
      </p:grpSpPr>
      <p:sp>
        <p:nvSpPr>
          <p:cNvPr id="9" name="Rectangle 8"/>
          <p:cNvSpPr/>
          <p:nvPr userDrawn="1"/>
        </p:nvSpPr>
        <p:spPr>
          <a:xfrm>
            <a:off x="0" y="4038600"/>
            <a:ext cx="9144000"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p>
        </p:txBody>
      </p:sp>
      <p:sp>
        <p:nvSpPr>
          <p:cNvPr id="14" name="Title 13"/>
          <p:cNvSpPr>
            <a:spLocks noGrp="1"/>
          </p:cNvSpPr>
          <p:nvPr>
            <p:ph type="ctrTitle"/>
          </p:nvPr>
        </p:nvSpPr>
        <p:spPr>
          <a:xfrm>
            <a:off x="228600" y="4114800"/>
            <a:ext cx="7239000" cy="533400"/>
          </a:xfrm>
          <a:noFill/>
        </p:spPr>
        <p:txBody>
          <a:bodyPr vert="horz"/>
          <a:lstStyle>
            <a:lvl1pPr algn="l">
              <a:defRPr sz="2000" b="0" cap="all" spc="150" baseline="0">
                <a:solidFill>
                  <a:schemeClr val="bg1"/>
                </a:solidFill>
              </a:defRPr>
            </a:lvl1pPr>
            <a:extLst/>
          </a:lstStyle>
          <a:p>
            <a:r>
              <a:rPr lang="en-US" smtClean="0"/>
              <a:t>Click to edit Master title style</a:t>
            </a:r>
            <a:endParaRPr lang="en-US" dirty="0"/>
          </a:p>
        </p:txBody>
      </p:sp>
      <p:sp>
        <p:nvSpPr>
          <p:cNvPr id="3" name="Rectangle 3"/>
          <p:cNvSpPr>
            <a:spLocks noGrp="1"/>
          </p:cNvSpPr>
          <p:nvPr>
            <p:ph type="dt" sz="half" idx="10"/>
          </p:nvPr>
        </p:nvSpPr>
        <p:spPr>
          <a:xfrm>
            <a:off x="228600" y="6477000"/>
            <a:ext cx="1600200" cy="304800"/>
          </a:xfrm>
        </p:spPr>
        <p:txBody>
          <a:bodyPr anchor="ctr"/>
          <a:lstStyle>
            <a:lvl1pPr algn="l">
              <a:defRPr>
                <a:solidFill>
                  <a:srgbClr val="A0A0A0"/>
                </a:solidFill>
              </a:defRPr>
            </a:lvl1pPr>
            <a:extLst/>
          </a:lstStyle>
          <a:p>
            <a:fld id="{5A8D346D-A53F-433C-9D37-45A337EA482C}" type="datetime1">
              <a:rPr lang="en-US" smtClean="0"/>
              <a:pPr/>
              <a:t>1/29/2014</a:t>
            </a:fld>
            <a:endParaRPr lang="en-US" dirty="0"/>
          </a:p>
        </p:txBody>
      </p:sp>
      <p:sp>
        <p:nvSpPr>
          <p:cNvPr id="4" name="Rectangle 4"/>
          <p:cNvSpPr>
            <a:spLocks noGrp="1"/>
          </p:cNvSpPr>
          <p:nvPr>
            <p:ph type="ftr" sz="quarter" idx="11"/>
          </p:nvPr>
        </p:nvSpPr>
        <p:spPr>
          <a:xfrm>
            <a:off x="2705100" y="6477000"/>
            <a:ext cx="3733800" cy="304800"/>
          </a:xfrm>
        </p:spPr>
        <p:txBody>
          <a:bodyPr/>
          <a:lstStyle>
            <a:lvl1pPr>
              <a:defRPr>
                <a:solidFill>
                  <a:schemeClr val="bg1"/>
                </a:solidFill>
              </a:defRPr>
            </a:lvl1pPr>
            <a:extLst/>
          </a:lstStyle>
          <a:p>
            <a:endParaRPr lang="en-US" dirty="0">
              <a:solidFill>
                <a:schemeClr val="bg1"/>
              </a:solidFill>
            </a:endParaRPr>
          </a:p>
        </p:txBody>
      </p:sp>
      <p:sp>
        <p:nvSpPr>
          <p:cNvPr id="13" name="Slide Number Placeholder 12"/>
          <p:cNvSpPr>
            <a:spLocks noGrp="1"/>
          </p:cNvSpPr>
          <p:nvPr>
            <p:ph type="sldNum" sz="quarter" idx="12"/>
          </p:nvPr>
        </p:nvSpPr>
        <p:spPr>
          <a:xfrm>
            <a:off x="6477000" y="6477000"/>
            <a:ext cx="1021080" cy="304800"/>
          </a:xfrm>
        </p:spPr>
        <p:txBody>
          <a:bodyPr anchor="ctr"/>
          <a:lstStyle>
            <a:extLst/>
          </a:lstStyle>
          <a:p>
            <a:pPr algn="r"/>
            <a:fld id="{256D3EEF-DE4E-429D-8EC4-DDC531AFF587}" type="slidenum">
              <a:rPr lang="en-US" sz="1000" smtClean="0"/>
              <a:pPr algn="r"/>
              <a:t>‹#›</a:t>
            </a:fld>
            <a:endParaRPr lang="en-US" dirty="0"/>
          </a:p>
        </p:txBody>
      </p:sp>
      <p:sp>
        <p:nvSpPr>
          <p:cNvPr id="11" name="Rectangle 10"/>
          <p:cNvSpPr/>
          <p:nvPr userDrawn="1"/>
        </p:nvSpPr>
        <p:spPr>
          <a:xfrm>
            <a:off x="0" y="4645880"/>
            <a:ext cx="9144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FA03A5B5-8D4A-4583-A79A-8230A29D0FBF}" type="datetimeFigureOut">
              <a:rPr lang="en-US" smtClean="0">
                <a:solidFill>
                  <a:srgbClr val="D6ECFF"/>
                </a:solidFill>
              </a:rPr>
              <a:pPr/>
              <a:t>1/29/2014</a:t>
            </a:fld>
            <a:endParaRPr lang="en-US">
              <a:solidFill>
                <a:srgbClr val="D6ECFF"/>
              </a:solidFill>
            </a:endParaRPr>
          </a:p>
        </p:txBody>
      </p:sp>
      <p:sp>
        <p:nvSpPr>
          <p:cNvPr id="17" name="Footer Placeholder 16"/>
          <p:cNvSpPr>
            <a:spLocks noGrp="1"/>
          </p:cNvSpPr>
          <p:nvPr>
            <p:ph type="ftr" sz="quarter" idx="11"/>
          </p:nvPr>
        </p:nvSpPr>
        <p:spPr/>
        <p:txBody>
          <a:bodyPr/>
          <a:lstStyle>
            <a:extLst/>
          </a:lstStyle>
          <a:p>
            <a:endParaRPr lang="en-US">
              <a:solidFill>
                <a:srgbClr val="D6ECFF"/>
              </a:solidFill>
            </a:endParaRPr>
          </a:p>
        </p:txBody>
      </p:sp>
      <p:sp>
        <p:nvSpPr>
          <p:cNvPr id="29" name="Slide Number Placeholder 28"/>
          <p:cNvSpPr>
            <a:spLocks noGrp="1"/>
          </p:cNvSpPr>
          <p:nvPr>
            <p:ph type="sldNum" sz="quarter" idx="12"/>
          </p:nvPr>
        </p:nvSpPr>
        <p:spPr/>
        <p:txBody>
          <a:bodyPr/>
          <a:lstStyle>
            <a:extLst/>
          </a:lstStyle>
          <a:p>
            <a:fld id="{61D562CC-8523-4416-88C8-56B516725D12}" type="slidenum">
              <a:rPr lang="en-US" smtClean="0">
                <a:solidFill>
                  <a:srgbClr val="D6ECFF"/>
                </a:solidFill>
              </a:rPr>
              <a:pPr/>
              <a:t>‹#›</a:t>
            </a:fld>
            <a:endParaRPr lang="en-US">
              <a:solidFill>
                <a:srgbClr val="D6ECFF"/>
              </a:solidFill>
            </a:endParaRPr>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Tree>
    <p:extLst>
      <p:ext uri="{BB962C8B-B14F-4D97-AF65-F5344CB8AC3E}">
        <p14:creationId xmlns:p14="http://schemas.microsoft.com/office/powerpoint/2010/main" val="10068203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A03A5B5-8D4A-4583-A79A-8230A29D0FBF}" type="datetimeFigureOut">
              <a:rPr lang="en-US" smtClean="0">
                <a:solidFill>
                  <a:srgbClr val="D6ECFF"/>
                </a:solidFill>
              </a:rPr>
              <a:pPr/>
              <a:t>1/29/2014</a:t>
            </a:fld>
            <a:endParaRPr lang="en-US">
              <a:solidFill>
                <a:srgbClr val="D6ECFF"/>
              </a:solidFill>
            </a:endParaRPr>
          </a:p>
        </p:txBody>
      </p:sp>
      <p:sp>
        <p:nvSpPr>
          <p:cNvPr id="5" name="Footer Placeholder 4"/>
          <p:cNvSpPr>
            <a:spLocks noGrp="1"/>
          </p:cNvSpPr>
          <p:nvPr>
            <p:ph type="ftr" sz="quarter" idx="11"/>
          </p:nvPr>
        </p:nvSpPr>
        <p:spPr/>
        <p:txBody>
          <a:bodyPr/>
          <a:lstStyle>
            <a:extLst/>
          </a:lstStyle>
          <a:p>
            <a:endParaRPr lang="en-US">
              <a:solidFill>
                <a:srgbClr val="D6ECFF"/>
              </a:solidFill>
            </a:endParaRPr>
          </a:p>
        </p:txBody>
      </p:sp>
      <p:sp>
        <p:nvSpPr>
          <p:cNvPr id="6" name="Slide Number Placeholder 5"/>
          <p:cNvSpPr>
            <a:spLocks noGrp="1"/>
          </p:cNvSpPr>
          <p:nvPr>
            <p:ph type="sldNum" sz="quarter" idx="12"/>
          </p:nvPr>
        </p:nvSpPr>
        <p:spPr/>
        <p:txBody>
          <a:bodyPr/>
          <a:lstStyle>
            <a:extLst/>
          </a:lstStyle>
          <a:p>
            <a:fld id="{61D562CC-8523-4416-88C8-56B516725D12}"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13333722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A03A5B5-8D4A-4583-A79A-8230A29D0FBF}" type="datetimeFigureOut">
              <a:rPr lang="en-US" smtClean="0">
                <a:solidFill>
                  <a:srgbClr val="D6ECFF"/>
                </a:solidFill>
              </a:rPr>
              <a:pPr/>
              <a:t>1/29/2014</a:t>
            </a:fld>
            <a:endParaRPr lang="en-US">
              <a:solidFill>
                <a:srgbClr val="D6ECFF"/>
              </a:solidFill>
            </a:endParaRPr>
          </a:p>
        </p:txBody>
      </p:sp>
      <p:sp>
        <p:nvSpPr>
          <p:cNvPr id="5" name="Footer Placeholder 4"/>
          <p:cNvSpPr>
            <a:spLocks noGrp="1"/>
          </p:cNvSpPr>
          <p:nvPr>
            <p:ph type="ftr" sz="quarter" idx="11"/>
          </p:nvPr>
        </p:nvSpPr>
        <p:spPr/>
        <p:txBody>
          <a:bodyPr/>
          <a:lstStyle>
            <a:extLst/>
          </a:lstStyle>
          <a:p>
            <a:endParaRPr lang="en-US">
              <a:solidFill>
                <a:srgbClr val="D6ECFF"/>
              </a:solidFill>
            </a:endParaRPr>
          </a:p>
        </p:txBody>
      </p:sp>
      <p:sp>
        <p:nvSpPr>
          <p:cNvPr id="6" name="Slide Number Placeholder 5"/>
          <p:cNvSpPr>
            <a:spLocks noGrp="1"/>
          </p:cNvSpPr>
          <p:nvPr>
            <p:ph type="sldNum" sz="quarter" idx="12"/>
          </p:nvPr>
        </p:nvSpPr>
        <p:spPr/>
        <p:txBody>
          <a:bodyPr/>
          <a:lstStyle>
            <a:extLst/>
          </a:lstStyle>
          <a:p>
            <a:fld id="{61D562CC-8523-4416-88C8-56B516725D12}" type="slidenum">
              <a:rPr lang="en-US" smtClean="0">
                <a:solidFill>
                  <a:srgbClr val="D6ECFF"/>
                </a:solidFill>
              </a:rPr>
              <a:pPr/>
              <a:t>‹#›</a:t>
            </a:fld>
            <a:endParaRPr lang="en-US">
              <a:solidFill>
                <a:srgbClr val="D6ECFF"/>
              </a:solidFill>
            </a:endParaRPr>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Tree>
    <p:extLst>
      <p:ext uri="{BB962C8B-B14F-4D97-AF65-F5344CB8AC3E}">
        <p14:creationId xmlns:p14="http://schemas.microsoft.com/office/powerpoint/2010/main" val="41033178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A03A5B5-8D4A-4583-A79A-8230A29D0FBF}" type="datetimeFigureOut">
              <a:rPr lang="en-US" smtClean="0">
                <a:solidFill>
                  <a:srgbClr val="D6ECFF"/>
                </a:solidFill>
              </a:rPr>
              <a:pPr/>
              <a:t>1/29/2014</a:t>
            </a:fld>
            <a:endParaRPr lang="en-US">
              <a:solidFill>
                <a:srgbClr val="D6ECFF"/>
              </a:solidFill>
            </a:endParaRPr>
          </a:p>
        </p:txBody>
      </p:sp>
      <p:sp>
        <p:nvSpPr>
          <p:cNvPr id="6" name="Footer Placeholder 5"/>
          <p:cNvSpPr>
            <a:spLocks noGrp="1"/>
          </p:cNvSpPr>
          <p:nvPr>
            <p:ph type="ftr" sz="quarter" idx="11"/>
          </p:nvPr>
        </p:nvSpPr>
        <p:spPr/>
        <p:txBody>
          <a:bodyPr/>
          <a:lstStyle>
            <a:extLst/>
          </a:lstStyle>
          <a:p>
            <a:endParaRPr lang="en-US">
              <a:solidFill>
                <a:srgbClr val="D6ECFF"/>
              </a:solidFill>
            </a:endParaRPr>
          </a:p>
        </p:txBody>
      </p:sp>
      <p:sp>
        <p:nvSpPr>
          <p:cNvPr id="7" name="Slide Number Placeholder 6"/>
          <p:cNvSpPr>
            <a:spLocks noGrp="1"/>
          </p:cNvSpPr>
          <p:nvPr>
            <p:ph type="sldNum" sz="quarter" idx="12"/>
          </p:nvPr>
        </p:nvSpPr>
        <p:spPr/>
        <p:txBody>
          <a:bodyPr/>
          <a:lstStyle>
            <a:extLst/>
          </a:lstStyle>
          <a:p>
            <a:fld id="{61D562CC-8523-4416-88C8-56B516725D12}"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11970184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A03A5B5-8D4A-4583-A79A-8230A29D0FBF}" type="datetimeFigureOut">
              <a:rPr lang="en-US" smtClean="0">
                <a:solidFill>
                  <a:srgbClr val="D6ECFF"/>
                </a:solidFill>
              </a:rPr>
              <a:pPr/>
              <a:t>1/29/2014</a:t>
            </a:fld>
            <a:endParaRPr lang="en-US">
              <a:solidFill>
                <a:srgbClr val="D6ECFF"/>
              </a:solidFill>
            </a:endParaRPr>
          </a:p>
        </p:txBody>
      </p:sp>
      <p:sp>
        <p:nvSpPr>
          <p:cNvPr id="8" name="Footer Placeholder 7"/>
          <p:cNvSpPr>
            <a:spLocks noGrp="1"/>
          </p:cNvSpPr>
          <p:nvPr>
            <p:ph type="ftr" sz="quarter" idx="11"/>
          </p:nvPr>
        </p:nvSpPr>
        <p:spPr/>
        <p:txBody>
          <a:bodyPr/>
          <a:lstStyle>
            <a:extLst/>
          </a:lstStyle>
          <a:p>
            <a:endParaRPr lang="en-US">
              <a:solidFill>
                <a:srgbClr val="D6ECFF"/>
              </a:solidFill>
            </a:endParaRPr>
          </a:p>
        </p:txBody>
      </p:sp>
      <p:sp>
        <p:nvSpPr>
          <p:cNvPr id="9" name="Slide Number Placeholder 8"/>
          <p:cNvSpPr>
            <a:spLocks noGrp="1"/>
          </p:cNvSpPr>
          <p:nvPr>
            <p:ph type="sldNum" sz="quarter" idx="12"/>
          </p:nvPr>
        </p:nvSpPr>
        <p:spPr/>
        <p:txBody>
          <a:bodyPr/>
          <a:lstStyle>
            <a:extLst/>
          </a:lstStyle>
          <a:p>
            <a:fld id="{61D562CC-8523-4416-88C8-56B516725D12}" type="slidenum">
              <a:rPr lang="en-US" smtClean="0">
                <a:solidFill>
                  <a:srgbClr val="D6ECFF"/>
                </a:solidFill>
              </a:rPr>
              <a:pPr/>
              <a:t>‹#›</a:t>
            </a:fld>
            <a:endParaRPr lang="en-US">
              <a:solidFill>
                <a:srgbClr val="D6ECFF"/>
              </a:solidFill>
            </a:endParaRPr>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Tree>
    <p:extLst>
      <p:ext uri="{BB962C8B-B14F-4D97-AF65-F5344CB8AC3E}">
        <p14:creationId xmlns:p14="http://schemas.microsoft.com/office/powerpoint/2010/main" val="239954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A03A5B5-8D4A-4583-A79A-8230A29D0FBF}" type="datetimeFigureOut">
              <a:rPr lang="en-US" smtClean="0">
                <a:solidFill>
                  <a:srgbClr val="D6ECFF"/>
                </a:solidFill>
              </a:rPr>
              <a:pPr/>
              <a:t>1/29/2014</a:t>
            </a:fld>
            <a:endParaRPr lang="en-US">
              <a:solidFill>
                <a:srgbClr val="D6ECFF"/>
              </a:solidFill>
            </a:endParaRPr>
          </a:p>
        </p:txBody>
      </p:sp>
      <p:sp>
        <p:nvSpPr>
          <p:cNvPr id="4" name="Footer Placeholder 3"/>
          <p:cNvSpPr>
            <a:spLocks noGrp="1"/>
          </p:cNvSpPr>
          <p:nvPr>
            <p:ph type="ftr" sz="quarter" idx="11"/>
          </p:nvPr>
        </p:nvSpPr>
        <p:spPr/>
        <p:txBody>
          <a:bodyPr/>
          <a:lstStyle>
            <a:extLst/>
          </a:lstStyle>
          <a:p>
            <a:endParaRPr lang="en-US">
              <a:solidFill>
                <a:srgbClr val="D6ECFF"/>
              </a:solidFill>
            </a:endParaRPr>
          </a:p>
        </p:txBody>
      </p:sp>
      <p:sp>
        <p:nvSpPr>
          <p:cNvPr id="5" name="Slide Number Placeholder 4"/>
          <p:cNvSpPr>
            <a:spLocks noGrp="1"/>
          </p:cNvSpPr>
          <p:nvPr>
            <p:ph type="sldNum" sz="quarter" idx="12"/>
          </p:nvPr>
        </p:nvSpPr>
        <p:spPr/>
        <p:txBody>
          <a:bodyPr/>
          <a:lstStyle>
            <a:extLst/>
          </a:lstStyle>
          <a:p>
            <a:fld id="{61D562CC-8523-4416-88C8-56B516725D12}"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37367138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FA03A5B5-8D4A-4583-A79A-8230A29D0FBF}" type="datetimeFigureOut">
              <a:rPr lang="en-US" smtClean="0">
                <a:solidFill>
                  <a:srgbClr val="D6ECFF"/>
                </a:solidFill>
              </a:rPr>
              <a:pPr/>
              <a:t>1/29/2014</a:t>
            </a:fld>
            <a:endParaRPr lang="en-US">
              <a:solidFill>
                <a:srgbClr val="D6ECFF"/>
              </a:solidFill>
            </a:endParaRPr>
          </a:p>
        </p:txBody>
      </p:sp>
      <p:sp>
        <p:nvSpPr>
          <p:cNvPr id="3" name="Footer Placeholder 2"/>
          <p:cNvSpPr>
            <a:spLocks noGrp="1"/>
          </p:cNvSpPr>
          <p:nvPr>
            <p:ph type="ftr" sz="quarter" idx="11"/>
          </p:nvPr>
        </p:nvSpPr>
        <p:spPr/>
        <p:txBody>
          <a:bodyPr/>
          <a:lstStyle>
            <a:extLst/>
          </a:lstStyle>
          <a:p>
            <a:endParaRPr lang="en-US">
              <a:solidFill>
                <a:srgbClr val="D6ECFF"/>
              </a:solidFill>
            </a:endParaRPr>
          </a:p>
        </p:txBody>
      </p:sp>
      <p:sp>
        <p:nvSpPr>
          <p:cNvPr id="4" name="Slide Number Placeholder 3"/>
          <p:cNvSpPr>
            <a:spLocks noGrp="1"/>
          </p:cNvSpPr>
          <p:nvPr>
            <p:ph type="sldNum" sz="quarter" idx="12"/>
          </p:nvPr>
        </p:nvSpPr>
        <p:spPr/>
        <p:txBody>
          <a:bodyPr/>
          <a:lstStyle>
            <a:extLst/>
          </a:lstStyle>
          <a:p>
            <a:fld id="{61D562CC-8523-4416-88C8-56B516725D12}"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3585327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pPr algn="r"/>
            <a:fld id="{CCD717AA-EA39-47F3-8A0A-15B3575EDB53}" type="datetime1">
              <a:rPr lang="en-US" smtClean="0"/>
              <a:pPr algn="r"/>
              <a:t>1/29/2014</a:t>
            </a:fld>
            <a:endParaRPr lang="en-US" sz="1000" dirty="0">
              <a:solidFill>
                <a:schemeClr val="tx1">
                  <a:tint val="65000"/>
                </a:schemeClr>
              </a:solidFill>
            </a:endParaRPr>
          </a:p>
        </p:txBody>
      </p:sp>
      <p:sp>
        <p:nvSpPr>
          <p:cNvPr id="5" name="Footer Placeholder 4"/>
          <p:cNvSpPr>
            <a:spLocks noGrp="1"/>
          </p:cNvSpPr>
          <p:nvPr>
            <p:ph type="ftr" sz="quarter" idx="11"/>
          </p:nvPr>
        </p:nvSpPr>
        <p:spPr/>
        <p:txBody>
          <a:bodyPr/>
          <a:lstStyle/>
          <a:p>
            <a:endParaRPr lang="en-US" sz="1000" dirty="0">
              <a:solidFill>
                <a:sysClr val="windowText" lastClr="000000"/>
              </a:solidFill>
            </a:endParaRPr>
          </a:p>
        </p:txBody>
      </p:sp>
      <p:sp>
        <p:nvSpPr>
          <p:cNvPr id="6" name="Slide Number Placeholder 5"/>
          <p:cNvSpPr>
            <a:spLocks noGrp="1"/>
          </p:cNvSpPr>
          <p:nvPr>
            <p:ph type="sldNum" sz="quarter" idx="12"/>
          </p:nvPr>
        </p:nvSpPr>
        <p:spPr/>
        <p:txBody>
          <a:bodyPr/>
          <a:lstStyle/>
          <a:p>
            <a:pPr algn="r"/>
            <a:fld id="{256D3EEF-DE4E-429D-8EC4-DDC531AFF587}" type="slidenum">
              <a:rPr lang="en-US" sz="1000" smtClean="0"/>
              <a:pPr algn="r"/>
              <a:t>‹#›</a:t>
            </a:fld>
            <a:endParaRPr lang="en-US" sz="1000" dirty="0"/>
          </a:p>
        </p:txBody>
      </p:sp>
      <p:sp>
        <p:nvSpPr>
          <p:cNvPr id="8" name="Content Placeholder 7"/>
          <p:cNvSpPr>
            <a:spLocks noGrp="1"/>
          </p:cNvSpPr>
          <p:nvPr>
            <p:ph sz="quarter" idx="13"/>
          </p:nvPr>
        </p:nvSpPr>
        <p:spPr>
          <a:xfrm>
            <a:off x="609600" y="1600200"/>
            <a:ext cx="792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A03A5B5-8D4A-4583-A79A-8230A29D0FBF}" type="datetimeFigureOut">
              <a:rPr lang="en-US" smtClean="0">
                <a:solidFill>
                  <a:srgbClr val="D6ECFF"/>
                </a:solidFill>
              </a:rPr>
              <a:pPr/>
              <a:t>1/29/2014</a:t>
            </a:fld>
            <a:endParaRPr lang="en-US">
              <a:solidFill>
                <a:srgbClr val="D6ECFF"/>
              </a:solidFill>
            </a:endParaRPr>
          </a:p>
        </p:txBody>
      </p:sp>
      <p:sp>
        <p:nvSpPr>
          <p:cNvPr id="6" name="Footer Placeholder 5"/>
          <p:cNvSpPr>
            <a:spLocks noGrp="1"/>
          </p:cNvSpPr>
          <p:nvPr>
            <p:ph type="ftr" sz="quarter" idx="11"/>
          </p:nvPr>
        </p:nvSpPr>
        <p:spPr/>
        <p:txBody>
          <a:bodyPr/>
          <a:lstStyle>
            <a:extLst/>
          </a:lstStyle>
          <a:p>
            <a:endParaRPr lang="en-US">
              <a:solidFill>
                <a:srgbClr val="D6ECFF"/>
              </a:solidFill>
            </a:endParaRPr>
          </a:p>
        </p:txBody>
      </p:sp>
      <p:sp>
        <p:nvSpPr>
          <p:cNvPr id="7" name="Slide Number Placeholder 6"/>
          <p:cNvSpPr>
            <a:spLocks noGrp="1"/>
          </p:cNvSpPr>
          <p:nvPr>
            <p:ph type="sldNum" sz="quarter" idx="12"/>
          </p:nvPr>
        </p:nvSpPr>
        <p:spPr/>
        <p:txBody>
          <a:bodyPr/>
          <a:lstStyle>
            <a:extLst/>
          </a:lstStyle>
          <a:p>
            <a:fld id="{61D562CC-8523-4416-88C8-56B516725D12}"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7486684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fld id="{FA03A5B5-8D4A-4583-A79A-8230A29D0FBF}" type="datetimeFigureOut">
              <a:rPr lang="en-US" smtClean="0">
                <a:solidFill>
                  <a:srgbClr val="D6ECFF"/>
                </a:solidFill>
              </a:rPr>
              <a:pPr/>
              <a:t>1/29/2014</a:t>
            </a:fld>
            <a:endParaRPr lang="en-US">
              <a:solidFill>
                <a:srgbClr val="D6ECFF"/>
              </a:solidFill>
            </a:endParaRPr>
          </a:p>
        </p:txBody>
      </p:sp>
      <p:sp>
        <p:nvSpPr>
          <p:cNvPr id="6" name="Footer Placeholder 5"/>
          <p:cNvSpPr>
            <a:spLocks noGrp="1"/>
          </p:cNvSpPr>
          <p:nvPr>
            <p:ph type="ftr" sz="quarter" idx="11"/>
          </p:nvPr>
        </p:nvSpPr>
        <p:spPr>
          <a:xfrm>
            <a:off x="914400" y="55499"/>
            <a:ext cx="5562600" cy="365125"/>
          </a:xfrm>
        </p:spPr>
        <p:txBody>
          <a:bodyPr/>
          <a:lstStyle>
            <a:extLst/>
          </a:lstStyle>
          <a:p>
            <a:endParaRPr lang="en-US">
              <a:solidFill>
                <a:srgbClr val="D6ECFF"/>
              </a:solidFill>
            </a:endParaRPr>
          </a:p>
        </p:txBody>
      </p:sp>
      <p:sp>
        <p:nvSpPr>
          <p:cNvPr id="7" name="Slide Number Placeholder 6"/>
          <p:cNvSpPr>
            <a:spLocks noGrp="1"/>
          </p:cNvSpPr>
          <p:nvPr>
            <p:ph type="sldNum" sz="quarter" idx="12"/>
          </p:nvPr>
        </p:nvSpPr>
        <p:spPr>
          <a:xfrm>
            <a:off x="8610600" y="55499"/>
            <a:ext cx="457200" cy="365125"/>
          </a:xfrm>
        </p:spPr>
        <p:txBody>
          <a:bodyPr/>
          <a:lstStyle>
            <a:extLst/>
          </a:lstStyle>
          <a:p>
            <a:fld id="{61D562CC-8523-4416-88C8-56B516725D12}"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26442458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A03A5B5-8D4A-4583-A79A-8230A29D0FBF}" type="datetimeFigureOut">
              <a:rPr lang="en-US" smtClean="0">
                <a:solidFill>
                  <a:srgbClr val="D6ECFF"/>
                </a:solidFill>
              </a:rPr>
              <a:pPr/>
              <a:t>1/29/2014</a:t>
            </a:fld>
            <a:endParaRPr lang="en-US">
              <a:solidFill>
                <a:srgbClr val="D6ECFF"/>
              </a:solidFill>
            </a:endParaRPr>
          </a:p>
        </p:txBody>
      </p:sp>
      <p:sp>
        <p:nvSpPr>
          <p:cNvPr id="5" name="Footer Placeholder 4"/>
          <p:cNvSpPr>
            <a:spLocks noGrp="1"/>
          </p:cNvSpPr>
          <p:nvPr>
            <p:ph type="ftr" sz="quarter" idx="11"/>
          </p:nvPr>
        </p:nvSpPr>
        <p:spPr/>
        <p:txBody>
          <a:bodyPr/>
          <a:lstStyle>
            <a:extLst/>
          </a:lstStyle>
          <a:p>
            <a:endParaRPr lang="en-US">
              <a:solidFill>
                <a:srgbClr val="D6ECFF"/>
              </a:solidFill>
            </a:endParaRPr>
          </a:p>
        </p:txBody>
      </p:sp>
      <p:sp>
        <p:nvSpPr>
          <p:cNvPr id="6" name="Slide Number Placeholder 5"/>
          <p:cNvSpPr>
            <a:spLocks noGrp="1"/>
          </p:cNvSpPr>
          <p:nvPr>
            <p:ph type="sldNum" sz="quarter" idx="12"/>
          </p:nvPr>
        </p:nvSpPr>
        <p:spPr/>
        <p:txBody>
          <a:bodyPr/>
          <a:lstStyle>
            <a:extLst/>
          </a:lstStyle>
          <a:p>
            <a:fld id="{61D562CC-8523-4416-88C8-56B516725D12}"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19861039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A03A5B5-8D4A-4583-A79A-8230A29D0FBF}" type="datetimeFigureOut">
              <a:rPr lang="en-US" smtClean="0">
                <a:solidFill>
                  <a:srgbClr val="D6ECFF"/>
                </a:solidFill>
              </a:rPr>
              <a:pPr/>
              <a:t>1/29/2014</a:t>
            </a:fld>
            <a:endParaRPr lang="en-US">
              <a:solidFill>
                <a:srgbClr val="D6ECFF"/>
              </a:solidFill>
            </a:endParaRPr>
          </a:p>
        </p:txBody>
      </p:sp>
      <p:sp>
        <p:nvSpPr>
          <p:cNvPr id="5" name="Footer Placeholder 4"/>
          <p:cNvSpPr>
            <a:spLocks noGrp="1"/>
          </p:cNvSpPr>
          <p:nvPr>
            <p:ph type="ftr" sz="quarter" idx="11"/>
          </p:nvPr>
        </p:nvSpPr>
        <p:spPr/>
        <p:txBody>
          <a:bodyPr/>
          <a:lstStyle>
            <a:extLst/>
          </a:lstStyle>
          <a:p>
            <a:endParaRPr lang="en-US">
              <a:solidFill>
                <a:srgbClr val="D6ECFF"/>
              </a:solidFill>
            </a:endParaRPr>
          </a:p>
        </p:txBody>
      </p:sp>
      <p:sp>
        <p:nvSpPr>
          <p:cNvPr id="6" name="Slide Number Placeholder 5"/>
          <p:cNvSpPr>
            <a:spLocks noGrp="1"/>
          </p:cNvSpPr>
          <p:nvPr>
            <p:ph type="sldNum" sz="quarter" idx="12"/>
          </p:nvPr>
        </p:nvSpPr>
        <p:spPr/>
        <p:txBody>
          <a:bodyPr/>
          <a:lstStyle>
            <a:extLst/>
          </a:lstStyle>
          <a:p>
            <a:fld id="{61D562CC-8523-4416-88C8-56B516725D12}"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39759284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CCD717AA-EA39-47F3-8A0A-15B3575EDB53}" type="datetime1">
              <a:rPr lang="en-US" smtClean="0">
                <a:solidFill>
                  <a:srgbClr val="FFFFFF"/>
                </a:solidFill>
              </a:rPr>
              <a:pPr/>
              <a:t>1/29/2014</a:t>
            </a:fld>
            <a:endParaRPr lang="en-US" dirty="0">
              <a:solidFill>
                <a:srgbClr val="FFFFFF">
                  <a:tint val="65000"/>
                </a:srgbClr>
              </a:solidFill>
            </a:endParaRPr>
          </a:p>
        </p:txBody>
      </p:sp>
      <p:sp>
        <p:nvSpPr>
          <p:cNvPr id="5" name="Footer Placeholder 4"/>
          <p:cNvSpPr>
            <a:spLocks noGrp="1"/>
          </p:cNvSpPr>
          <p:nvPr>
            <p:ph type="ftr" sz="quarter" idx="11"/>
          </p:nvPr>
        </p:nvSpPr>
        <p:spPr/>
        <p:txBody>
          <a:bodyPr/>
          <a:lstStyle/>
          <a:p>
            <a:endParaRPr lang="en-US" dirty="0">
              <a:solidFill>
                <a:sysClr val="windowText" lastClr="000000"/>
              </a:solidFill>
            </a:endParaRPr>
          </a:p>
        </p:txBody>
      </p:sp>
      <p:sp>
        <p:nvSpPr>
          <p:cNvPr id="6" name="Slide Number Placeholder 5"/>
          <p:cNvSpPr>
            <a:spLocks noGrp="1"/>
          </p:cNvSpPr>
          <p:nvPr>
            <p:ph type="sldNum" sz="quarter" idx="12"/>
          </p:nvPr>
        </p:nvSpPr>
        <p:spPr/>
        <p:txBody>
          <a:bodyPr/>
          <a:lstStyle/>
          <a:p>
            <a:fld id="{256D3EEF-DE4E-429D-8EC4-DDC531AFF587}" type="slidenum">
              <a:rPr lang="en-US" sz="1000" smtClean="0">
                <a:solidFill>
                  <a:srgbClr val="FFFFFF"/>
                </a:solidFill>
              </a:rPr>
              <a:pPr/>
              <a:t>‹#›</a:t>
            </a:fld>
            <a:endParaRPr lang="en-US" sz="1000" dirty="0">
              <a:solidFill>
                <a:srgbClr val="FFFFFF"/>
              </a:solidFill>
            </a:endParaRPr>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smtClean="0"/>
              <a:t>Click to edit Master title style</a:t>
            </a:r>
            <a:endParaRPr lang="en-US" dirty="0"/>
          </a:p>
        </p:txBody>
      </p:sp>
    </p:spTree>
    <p:extLst>
      <p:ext uri="{BB962C8B-B14F-4D97-AF65-F5344CB8AC3E}">
        <p14:creationId xmlns:p14="http://schemas.microsoft.com/office/powerpoint/2010/main" val="1980805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CCD717AA-EA39-47F3-8A0A-15B3575EDB53}" type="datetime1">
              <a:rPr lang="en-US" smtClean="0">
                <a:solidFill>
                  <a:srgbClr val="FFFFFF"/>
                </a:solidFill>
              </a:rPr>
              <a:pPr/>
              <a:t>1/29/2014</a:t>
            </a:fld>
            <a:endParaRPr lang="en-US" dirty="0">
              <a:solidFill>
                <a:srgbClr val="FFFFFF">
                  <a:tint val="65000"/>
                </a:srgbClr>
              </a:solidFill>
            </a:endParaRPr>
          </a:p>
        </p:txBody>
      </p:sp>
      <p:sp>
        <p:nvSpPr>
          <p:cNvPr id="5" name="Footer Placeholder 4"/>
          <p:cNvSpPr>
            <a:spLocks noGrp="1"/>
          </p:cNvSpPr>
          <p:nvPr>
            <p:ph type="ftr" sz="quarter" idx="11"/>
          </p:nvPr>
        </p:nvSpPr>
        <p:spPr/>
        <p:txBody>
          <a:bodyPr/>
          <a:lstStyle/>
          <a:p>
            <a:endParaRPr lang="en-US" dirty="0">
              <a:solidFill>
                <a:sysClr val="windowText" lastClr="000000"/>
              </a:solidFill>
            </a:endParaRPr>
          </a:p>
        </p:txBody>
      </p:sp>
      <p:sp>
        <p:nvSpPr>
          <p:cNvPr id="6" name="Slide Number Placeholder 5"/>
          <p:cNvSpPr>
            <a:spLocks noGrp="1"/>
          </p:cNvSpPr>
          <p:nvPr>
            <p:ph type="sldNum" sz="quarter" idx="12"/>
          </p:nvPr>
        </p:nvSpPr>
        <p:spPr/>
        <p:txBody>
          <a:bodyPr/>
          <a:lstStyle/>
          <a:p>
            <a:fld id="{256D3EEF-DE4E-429D-8EC4-DDC531AFF587}" type="slidenum">
              <a:rPr lang="en-US" sz="1000" smtClean="0">
                <a:solidFill>
                  <a:srgbClr val="FFFFFF"/>
                </a:solidFill>
              </a:rPr>
              <a:pPr/>
              <a:t>‹#›</a:t>
            </a:fld>
            <a:endParaRPr lang="en-US" sz="1000" dirty="0">
              <a:solidFill>
                <a:srgbClr val="FFFFFF"/>
              </a:solidFill>
            </a:endParaRPr>
          </a:p>
        </p:txBody>
      </p:sp>
      <p:sp>
        <p:nvSpPr>
          <p:cNvPr id="8" name="Content Placeholder 7"/>
          <p:cNvSpPr>
            <a:spLocks noGrp="1"/>
          </p:cNvSpPr>
          <p:nvPr>
            <p:ph sz="quarter" idx="13"/>
          </p:nvPr>
        </p:nvSpPr>
        <p:spPr>
          <a:xfrm>
            <a:off x="609600" y="1600200"/>
            <a:ext cx="792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15760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CD717AA-EA39-47F3-8A0A-15B3575EDB53}" type="datetime1">
              <a:rPr lang="en-US" smtClean="0">
                <a:solidFill>
                  <a:srgbClr val="FFFFFF"/>
                </a:solidFill>
              </a:rPr>
              <a:pPr/>
              <a:t>1/29/2014</a:t>
            </a:fld>
            <a:endParaRPr lang="en-US" dirty="0">
              <a:solidFill>
                <a:srgbClr val="FFFFFF">
                  <a:tint val="65000"/>
                </a:srgbClr>
              </a:solidFill>
            </a:endParaRPr>
          </a:p>
        </p:txBody>
      </p:sp>
      <p:sp>
        <p:nvSpPr>
          <p:cNvPr id="5" name="Footer Placeholder 4"/>
          <p:cNvSpPr>
            <a:spLocks noGrp="1"/>
          </p:cNvSpPr>
          <p:nvPr>
            <p:ph type="ftr" sz="quarter" idx="11"/>
          </p:nvPr>
        </p:nvSpPr>
        <p:spPr/>
        <p:txBody>
          <a:bodyPr/>
          <a:lstStyle/>
          <a:p>
            <a:endParaRPr lang="en-US" dirty="0">
              <a:solidFill>
                <a:sysClr val="windowText" lastClr="000000"/>
              </a:solidFill>
            </a:endParaRPr>
          </a:p>
        </p:txBody>
      </p:sp>
      <p:sp>
        <p:nvSpPr>
          <p:cNvPr id="6" name="Slide Number Placeholder 5"/>
          <p:cNvSpPr>
            <a:spLocks noGrp="1"/>
          </p:cNvSpPr>
          <p:nvPr>
            <p:ph type="sldNum" sz="quarter" idx="12"/>
          </p:nvPr>
        </p:nvSpPr>
        <p:spPr/>
        <p:txBody>
          <a:bodyPr/>
          <a:lstStyle/>
          <a:p>
            <a:fld id="{256D3EEF-DE4E-429D-8EC4-DDC531AFF587}" type="slidenum">
              <a:rPr lang="en-US" sz="1000" smtClean="0">
                <a:solidFill>
                  <a:srgbClr val="FFFFFF"/>
                </a:solidFill>
              </a:rPr>
              <a:pPr/>
              <a:t>‹#›</a:t>
            </a:fld>
            <a:endParaRPr lang="en-US" sz="1000" dirty="0">
              <a:solidFill>
                <a:srgbClr val="FFFFFF"/>
              </a:solidFill>
            </a:endParaRPr>
          </a:p>
        </p:txBody>
      </p:sp>
    </p:spTree>
    <p:extLst>
      <p:ext uri="{BB962C8B-B14F-4D97-AF65-F5344CB8AC3E}">
        <p14:creationId xmlns:p14="http://schemas.microsoft.com/office/powerpoint/2010/main" val="3111445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CCD717AA-EA39-47F3-8A0A-15B3575EDB53}" type="datetime1">
              <a:rPr lang="en-US" smtClean="0">
                <a:solidFill>
                  <a:srgbClr val="FFFFFF"/>
                </a:solidFill>
              </a:rPr>
              <a:pPr/>
              <a:t>1/29/2014</a:t>
            </a:fld>
            <a:endParaRPr lang="en-US" dirty="0">
              <a:solidFill>
                <a:srgbClr val="FFFFFF">
                  <a:tint val="65000"/>
                </a:srgbClr>
              </a:solidFill>
            </a:endParaRPr>
          </a:p>
        </p:txBody>
      </p:sp>
      <p:sp>
        <p:nvSpPr>
          <p:cNvPr id="6" name="Footer Placeholder 5"/>
          <p:cNvSpPr>
            <a:spLocks noGrp="1"/>
          </p:cNvSpPr>
          <p:nvPr>
            <p:ph type="ftr" sz="quarter" idx="11"/>
          </p:nvPr>
        </p:nvSpPr>
        <p:spPr/>
        <p:txBody>
          <a:bodyPr/>
          <a:lstStyle/>
          <a:p>
            <a:endParaRPr lang="en-US" dirty="0">
              <a:solidFill>
                <a:sysClr val="windowText" lastClr="000000"/>
              </a:solidFill>
            </a:endParaRPr>
          </a:p>
        </p:txBody>
      </p:sp>
      <p:sp>
        <p:nvSpPr>
          <p:cNvPr id="7" name="Slide Number Placeholder 6"/>
          <p:cNvSpPr>
            <a:spLocks noGrp="1"/>
          </p:cNvSpPr>
          <p:nvPr>
            <p:ph type="sldNum" sz="quarter" idx="12"/>
          </p:nvPr>
        </p:nvSpPr>
        <p:spPr/>
        <p:txBody>
          <a:bodyPr/>
          <a:lstStyle/>
          <a:p>
            <a:fld id="{256D3EEF-DE4E-429D-8EC4-DDC531AFF587}" type="slidenum">
              <a:rPr lang="en-US" sz="1000" smtClean="0">
                <a:solidFill>
                  <a:srgbClr val="FFFFFF"/>
                </a:solidFill>
              </a:rPr>
              <a:pPr/>
              <a:t>‹#›</a:t>
            </a:fld>
            <a:endParaRPr lang="en-US" sz="1000" dirty="0">
              <a:solidFill>
                <a:srgbClr val="FFFFFF"/>
              </a:solidFill>
            </a:endParaRPr>
          </a:p>
        </p:txBody>
      </p:sp>
    </p:spTree>
    <p:extLst>
      <p:ext uri="{BB962C8B-B14F-4D97-AF65-F5344CB8AC3E}">
        <p14:creationId xmlns:p14="http://schemas.microsoft.com/office/powerpoint/2010/main" val="3329866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CCD717AA-EA39-47F3-8A0A-15B3575EDB53}" type="datetime1">
              <a:rPr lang="en-US" smtClean="0">
                <a:solidFill>
                  <a:srgbClr val="FFFFFF"/>
                </a:solidFill>
              </a:rPr>
              <a:pPr/>
              <a:t>1/29/2014</a:t>
            </a:fld>
            <a:endParaRPr lang="en-US" dirty="0">
              <a:solidFill>
                <a:srgbClr val="FFFFFF">
                  <a:tint val="65000"/>
                </a:srgbClr>
              </a:solidFill>
            </a:endParaRPr>
          </a:p>
        </p:txBody>
      </p:sp>
      <p:sp>
        <p:nvSpPr>
          <p:cNvPr id="8" name="Footer Placeholder 7"/>
          <p:cNvSpPr>
            <a:spLocks noGrp="1"/>
          </p:cNvSpPr>
          <p:nvPr>
            <p:ph type="ftr" sz="quarter" idx="11"/>
          </p:nvPr>
        </p:nvSpPr>
        <p:spPr/>
        <p:txBody>
          <a:bodyPr/>
          <a:lstStyle/>
          <a:p>
            <a:endParaRPr lang="en-US" dirty="0">
              <a:solidFill>
                <a:sysClr val="windowText" lastClr="000000"/>
              </a:solidFill>
            </a:endParaRPr>
          </a:p>
        </p:txBody>
      </p:sp>
      <p:sp>
        <p:nvSpPr>
          <p:cNvPr id="9" name="Slide Number Placeholder 8"/>
          <p:cNvSpPr>
            <a:spLocks noGrp="1"/>
          </p:cNvSpPr>
          <p:nvPr>
            <p:ph type="sldNum" sz="quarter" idx="12"/>
          </p:nvPr>
        </p:nvSpPr>
        <p:spPr/>
        <p:txBody>
          <a:bodyPr/>
          <a:lstStyle/>
          <a:p>
            <a:fld id="{256D3EEF-DE4E-429D-8EC4-DDC531AFF587}" type="slidenum">
              <a:rPr lang="en-US" sz="1000" smtClean="0">
                <a:solidFill>
                  <a:srgbClr val="FFFFFF"/>
                </a:solidFill>
              </a:rPr>
              <a:pPr/>
              <a:t>‹#›</a:t>
            </a:fld>
            <a:endParaRPr lang="en-US" sz="1000" dirty="0">
              <a:solidFill>
                <a:srgbClr val="FFFFFF"/>
              </a:solidFill>
            </a:endParaRPr>
          </a:p>
        </p:txBody>
      </p:sp>
    </p:spTree>
    <p:extLst>
      <p:ext uri="{BB962C8B-B14F-4D97-AF65-F5344CB8AC3E}">
        <p14:creationId xmlns:p14="http://schemas.microsoft.com/office/powerpoint/2010/main" val="4154684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CD717AA-EA39-47F3-8A0A-15B3575EDB53}" type="datetime1">
              <a:rPr lang="en-US" smtClean="0">
                <a:solidFill>
                  <a:srgbClr val="FFFFFF"/>
                </a:solidFill>
              </a:rPr>
              <a:pPr/>
              <a:t>1/29/2014</a:t>
            </a:fld>
            <a:endParaRPr lang="en-US" dirty="0">
              <a:solidFill>
                <a:srgbClr val="FFFFFF">
                  <a:tint val="65000"/>
                </a:srgbClr>
              </a:solidFill>
            </a:endParaRPr>
          </a:p>
        </p:txBody>
      </p:sp>
      <p:sp>
        <p:nvSpPr>
          <p:cNvPr id="4" name="Footer Placeholder 3"/>
          <p:cNvSpPr>
            <a:spLocks noGrp="1"/>
          </p:cNvSpPr>
          <p:nvPr>
            <p:ph type="ftr" sz="quarter" idx="11"/>
          </p:nvPr>
        </p:nvSpPr>
        <p:spPr/>
        <p:txBody>
          <a:bodyPr/>
          <a:lstStyle/>
          <a:p>
            <a:endParaRPr lang="en-US" dirty="0">
              <a:solidFill>
                <a:sysClr val="windowText" lastClr="000000"/>
              </a:solidFill>
            </a:endParaRPr>
          </a:p>
        </p:txBody>
      </p:sp>
      <p:sp>
        <p:nvSpPr>
          <p:cNvPr id="5" name="Slide Number Placeholder 4"/>
          <p:cNvSpPr>
            <a:spLocks noGrp="1"/>
          </p:cNvSpPr>
          <p:nvPr>
            <p:ph type="sldNum" sz="quarter" idx="12"/>
          </p:nvPr>
        </p:nvSpPr>
        <p:spPr/>
        <p:txBody>
          <a:bodyPr/>
          <a:lstStyle/>
          <a:p>
            <a:fld id="{256D3EEF-DE4E-429D-8EC4-DDC531AFF587}" type="slidenum">
              <a:rPr lang="en-US" sz="1000" smtClean="0">
                <a:solidFill>
                  <a:srgbClr val="FFFFFF"/>
                </a:solidFill>
              </a:rPr>
              <a:pPr/>
              <a:t>‹#›</a:t>
            </a:fld>
            <a:endParaRPr lang="en-US" sz="1000" dirty="0">
              <a:solidFill>
                <a:srgbClr val="FFFFFF"/>
              </a:solidFill>
            </a:endParaRPr>
          </a:p>
        </p:txBody>
      </p:sp>
    </p:spTree>
    <p:extLst>
      <p:ext uri="{BB962C8B-B14F-4D97-AF65-F5344CB8AC3E}">
        <p14:creationId xmlns:p14="http://schemas.microsoft.com/office/powerpoint/2010/main" val="3767998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lgn="r"/>
            <a:fld id="{CCD717AA-EA39-47F3-8A0A-15B3575EDB53}" type="datetime1">
              <a:rPr lang="en-US" smtClean="0"/>
              <a:pPr algn="r"/>
              <a:t>1/29/2014</a:t>
            </a:fld>
            <a:endParaRPr lang="en-US" sz="1000" dirty="0">
              <a:solidFill>
                <a:schemeClr val="tx1">
                  <a:tint val="65000"/>
                </a:schemeClr>
              </a:solidFill>
            </a:endParaRPr>
          </a:p>
        </p:txBody>
      </p:sp>
      <p:sp>
        <p:nvSpPr>
          <p:cNvPr id="5" name="Footer Placeholder 4"/>
          <p:cNvSpPr>
            <a:spLocks noGrp="1"/>
          </p:cNvSpPr>
          <p:nvPr>
            <p:ph type="ftr" sz="quarter" idx="11"/>
          </p:nvPr>
        </p:nvSpPr>
        <p:spPr/>
        <p:txBody>
          <a:bodyPr/>
          <a:lstStyle/>
          <a:p>
            <a:endParaRPr lang="en-US" sz="1000" dirty="0">
              <a:solidFill>
                <a:sysClr val="windowText" lastClr="000000"/>
              </a:solidFill>
            </a:endParaRPr>
          </a:p>
        </p:txBody>
      </p:sp>
      <p:sp>
        <p:nvSpPr>
          <p:cNvPr id="6" name="Slide Number Placeholder 5"/>
          <p:cNvSpPr>
            <a:spLocks noGrp="1"/>
          </p:cNvSpPr>
          <p:nvPr>
            <p:ph type="sldNum" sz="quarter" idx="12"/>
          </p:nvPr>
        </p:nvSpPr>
        <p:spPr/>
        <p:txBody>
          <a:bodyPr/>
          <a:lstStyle/>
          <a:p>
            <a:pPr algn="r"/>
            <a:fld id="{256D3EEF-DE4E-429D-8EC4-DDC531AFF587}" type="slidenum">
              <a:rPr lang="en-US" sz="1000" smtClean="0"/>
              <a:pPr algn="r"/>
              <a:t>‹#›</a:t>
            </a:fld>
            <a:endParaRPr lang="en-US" sz="1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D717AA-EA39-47F3-8A0A-15B3575EDB53}" type="datetime1">
              <a:rPr lang="en-US" smtClean="0">
                <a:solidFill>
                  <a:srgbClr val="FFFFFF"/>
                </a:solidFill>
              </a:rPr>
              <a:pPr/>
              <a:t>1/29/2014</a:t>
            </a:fld>
            <a:endParaRPr lang="en-US" dirty="0">
              <a:solidFill>
                <a:srgbClr val="FFFFFF">
                  <a:tint val="65000"/>
                </a:srgbClr>
              </a:solidFill>
            </a:endParaRPr>
          </a:p>
        </p:txBody>
      </p:sp>
      <p:sp>
        <p:nvSpPr>
          <p:cNvPr id="3" name="Footer Placeholder 2"/>
          <p:cNvSpPr>
            <a:spLocks noGrp="1"/>
          </p:cNvSpPr>
          <p:nvPr>
            <p:ph type="ftr" sz="quarter" idx="11"/>
          </p:nvPr>
        </p:nvSpPr>
        <p:spPr/>
        <p:txBody>
          <a:bodyPr/>
          <a:lstStyle/>
          <a:p>
            <a:endParaRPr lang="en-US" dirty="0">
              <a:solidFill>
                <a:sysClr val="windowText" lastClr="000000"/>
              </a:solidFill>
            </a:endParaRPr>
          </a:p>
        </p:txBody>
      </p:sp>
      <p:sp>
        <p:nvSpPr>
          <p:cNvPr id="4" name="Slide Number Placeholder 3"/>
          <p:cNvSpPr>
            <a:spLocks noGrp="1"/>
          </p:cNvSpPr>
          <p:nvPr>
            <p:ph type="sldNum" sz="quarter" idx="12"/>
          </p:nvPr>
        </p:nvSpPr>
        <p:spPr/>
        <p:txBody>
          <a:bodyPr/>
          <a:lstStyle/>
          <a:p>
            <a:fld id="{256D3EEF-DE4E-429D-8EC4-DDC531AFF587}" type="slidenum">
              <a:rPr lang="en-US" sz="1000" smtClean="0">
                <a:solidFill>
                  <a:srgbClr val="FFFFFF"/>
                </a:solidFill>
              </a:rPr>
              <a:pPr/>
              <a:t>‹#›</a:t>
            </a:fld>
            <a:endParaRPr lang="en-US" sz="1000" dirty="0">
              <a:solidFill>
                <a:srgbClr val="FFFFFF"/>
              </a:solidFill>
            </a:endParaRPr>
          </a:p>
        </p:txBody>
      </p:sp>
    </p:spTree>
    <p:extLst>
      <p:ext uri="{BB962C8B-B14F-4D97-AF65-F5344CB8AC3E}">
        <p14:creationId xmlns:p14="http://schemas.microsoft.com/office/powerpoint/2010/main" val="180836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D717AA-EA39-47F3-8A0A-15B3575EDB53}" type="datetime1">
              <a:rPr lang="en-US" smtClean="0">
                <a:solidFill>
                  <a:srgbClr val="FFFFFF"/>
                </a:solidFill>
              </a:rPr>
              <a:pPr/>
              <a:t>1/29/2014</a:t>
            </a:fld>
            <a:endParaRPr lang="en-US" dirty="0">
              <a:solidFill>
                <a:srgbClr val="FFFFFF">
                  <a:tint val="65000"/>
                </a:srgbClr>
              </a:solidFill>
            </a:endParaRPr>
          </a:p>
        </p:txBody>
      </p:sp>
      <p:sp>
        <p:nvSpPr>
          <p:cNvPr id="6" name="Footer Placeholder 5"/>
          <p:cNvSpPr>
            <a:spLocks noGrp="1"/>
          </p:cNvSpPr>
          <p:nvPr>
            <p:ph type="ftr" sz="quarter" idx="11"/>
          </p:nvPr>
        </p:nvSpPr>
        <p:spPr/>
        <p:txBody>
          <a:bodyPr/>
          <a:lstStyle/>
          <a:p>
            <a:endParaRPr lang="en-US" dirty="0">
              <a:solidFill>
                <a:sysClr val="windowText" lastClr="000000"/>
              </a:solidFill>
            </a:endParaRPr>
          </a:p>
        </p:txBody>
      </p:sp>
      <p:sp>
        <p:nvSpPr>
          <p:cNvPr id="7" name="Slide Number Placeholder 6"/>
          <p:cNvSpPr>
            <a:spLocks noGrp="1"/>
          </p:cNvSpPr>
          <p:nvPr>
            <p:ph type="sldNum" sz="quarter" idx="12"/>
          </p:nvPr>
        </p:nvSpPr>
        <p:spPr/>
        <p:txBody>
          <a:bodyPr/>
          <a:lstStyle/>
          <a:p>
            <a:fld id="{256D3EEF-DE4E-429D-8EC4-DDC531AFF587}" type="slidenum">
              <a:rPr lang="en-US" sz="1000" smtClean="0">
                <a:solidFill>
                  <a:srgbClr val="FFFFFF"/>
                </a:solidFill>
              </a:rPr>
              <a:pPr/>
              <a:t>‹#›</a:t>
            </a:fld>
            <a:endParaRPr lang="en-US" sz="1000" dirty="0">
              <a:solidFill>
                <a:srgbClr val="FFFFFF"/>
              </a:solidFill>
            </a:endParaRPr>
          </a:p>
        </p:txBody>
      </p:sp>
    </p:spTree>
    <p:extLst>
      <p:ext uri="{BB962C8B-B14F-4D97-AF65-F5344CB8AC3E}">
        <p14:creationId xmlns:p14="http://schemas.microsoft.com/office/powerpoint/2010/main" val="270353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D717AA-EA39-47F3-8A0A-15B3575EDB53}" type="datetime1">
              <a:rPr lang="en-US" smtClean="0">
                <a:solidFill>
                  <a:srgbClr val="FFFFFF"/>
                </a:solidFill>
              </a:rPr>
              <a:pPr/>
              <a:t>1/29/2014</a:t>
            </a:fld>
            <a:endParaRPr lang="en-US" dirty="0">
              <a:solidFill>
                <a:srgbClr val="FFFFFF">
                  <a:tint val="65000"/>
                </a:srgbClr>
              </a:solidFill>
            </a:endParaRPr>
          </a:p>
        </p:txBody>
      </p:sp>
      <p:sp>
        <p:nvSpPr>
          <p:cNvPr id="6" name="Footer Placeholder 5"/>
          <p:cNvSpPr>
            <a:spLocks noGrp="1"/>
          </p:cNvSpPr>
          <p:nvPr>
            <p:ph type="ftr" sz="quarter" idx="11"/>
          </p:nvPr>
        </p:nvSpPr>
        <p:spPr/>
        <p:txBody>
          <a:bodyPr/>
          <a:lstStyle/>
          <a:p>
            <a:endParaRPr lang="en-US" dirty="0">
              <a:solidFill>
                <a:sysClr val="windowText" lastClr="000000"/>
              </a:solidFill>
            </a:endParaRPr>
          </a:p>
        </p:txBody>
      </p:sp>
      <p:sp>
        <p:nvSpPr>
          <p:cNvPr id="7" name="Slide Number Placeholder 6"/>
          <p:cNvSpPr>
            <a:spLocks noGrp="1"/>
          </p:cNvSpPr>
          <p:nvPr>
            <p:ph type="sldNum" sz="quarter" idx="12"/>
          </p:nvPr>
        </p:nvSpPr>
        <p:spPr/>
        <p:txBody>
          <a:bodyPr/>
          <a:lstStyle/>
          <a:p>
            <a:fld id="{256D3EEF-DE4E-429D-8EC4-DDC531AFF587}" type="slidenum">
              <a:rPr lang="en-US" sz="1000" smtClean="0">
                <a:solidFill>
                  <a:srgbClr val="FFFFFF"/>
                </a:solidFill>
              </a:rPr>
              <a:pPr/>
              <a:t>‹#›</a:t>
            </a:fld>
            <a:endParaRPr lang="en-US" sz="1000" dirty="0">
              <a:solidFill>
                <a:srgbClr val="FFFFFF"/>
              </a:solidFill>
            </a:endParaRPr>
          </a:p>
        </p:txBody>
      </p:sp>
    </p:spTree>
    <p:extLst>
      <p:ext uri="{BB962C8B-B14F-4D97-AF65-F5344CB8AC3E}">
        <p14:creationId xmlns:p14="http://schemas.microsoft.com/office/powerpoint/2010/main" val="1058187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D717AA-EA39-47F3-8A0A-15B3575EDB53}" type="datetime1">
              <a:rPr lang="en-US" smtClean="0">
                <a:solidFill>
                  <a:srgbClr val="FFFFFF"/>
                </a:solidFill>
              </a:rPr>
              <a:pPr/>
              <a:t>1/29/2014</a:t>
            </a:fld>
            <a:endParaRPr lang="en-US" dirty="0">
              <a:solidFill>
                <a:srgbClr val="FFFFFF">
                  <a:tint val="65000"/>
                </a:srgbClr>
              </a:solidFill>
            </a:endParaRPr>
          </a:p>
        </p:txBody>
      </p:sp>
      <p:sp>
        <p:nvSpPr>
          <p:cNvPr id="5" name="Footer Placeholder 4"/>
          <p:cNvSpPr>
            <a:spLocks noGrp="1"/>
          </p:cNvSpPr>
          <p:nvPr>
            <p:ph type="ftr" sz="quarter" idx="11"/>
          </p:nvPr>
        </p:nvSpPr>
        <p:spPr/>
        <p:txBody>
          <a:bodyPr/>
          <a:lstStyle/>
          <a:p>
            <a:endParaRPr lang="en-US" dirty="0">
              <a:solidFill>
                <a:sysClr val="windowText" lastClr="000000"/>
              </a:solidFill>
            </a:endParaRPr>
          </a:p>
        </p:txBody>
      </p:sp>
      <p:sp>
        <p:nvSpPr>
          <p:cNvPr id="6" name="Slide Number Placeholder 5"/>
          <p:cNvSpPr>
            <a:spLocks noGrp="1"/>
          </p:cNvSpPr>
          <p:nvPr>
            <p:ph type="sldNum" sz="quarter" idx="12"/>
          </p:nvPr>
        </p:nvSpPr>
        <p:spPr/>
        <p:txBody>
          <a:bodyPr/>
          <a:lstStyle/>
          <a:p>
            <a:fld id="{256D3EEF-DE4E-429D-8EC4-DDC531AFF587}" type="slidenum">
              <a:rPr lang="en-US" sz="1000" smtClean="0">
                <a:solidFill>
                  <a:srgbClr val="FFFFFF"/>
                </a:solidFill>
              </a:rPr>
              <a:pPr/>
              <a:t>‹#›</a:t>
            </a:fld>
            <a:endParaRPr lang="en-US" sz="1000" dirty="0">
              <a:solidFill>
                <a:srgbClr val="FFFFFF"/>
              </a:solidFill>
            </a:endParaRPr>
          </a:p>
        </p:txBody>
      </p:sp>
    </p:spTree>
    <p:extLst>
      <p:ext uri="{BB962C8B-B14F-4D97-AF65-F5344CB8AC3E}">
        <p14:creationId xmlns:p14="http://schemas.microsoft.com/office/powerpoint/2010/main" val="3103503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D717AA-EA39-47F3-8A0A-15B3575EDB53}" type="datetime1">
              <a:rPr lang="en-US" smtClean="0">
                <a:solidFill>
                  <a:srgbClr val="FFFFFF"/>
                </a:solidFill>
              </a:rPr>
              <a:pPr/>
              <a:t>1/29/2014</a:t>
            </a:fld>
            <a:endParaRPr lang="en-US" dirty="0">
              <a:solidFill>
                <a:srgbClr val="FFFFFF">
                  <a:tint val="65000"/>
                </a:srgbClr>
              </a:solidFill>
            </a:endParaRPr>
          </a:p>
        </p:txBody>
      </p:sp>
      <p:sp>
        <p:nvSpPr>
          <p:cNvPr id="5" name="Footer Placeholder 4"/>
          <p:cNvSpPr>
            <a:spLocks noGrp="1"/>
          </p:cNvSpPr>
          <p:nvPr>
            <p:ph type="ftr" sz="quarter" idx="11"/>
          </p:nvPr>
        </p:nvSpPr>
        <p:spPr/>
        <p:txBody>
          <a:bodyPr/>
          <a:lstStyle/>
          <a:p>
            <a:endParaRPr lang="en-US" dirty="0">
              <a:solidFill>
                <a:sysClr val="windowText" lastClr="000000"/>
              </a:solidFill>
            </a:endParaRPr>
          </a:p>
        </p:txBody>
      </p:sp>
      <p:sp>
        <p:nvSpPr>
          <p:cNvPr id="6" name="Slide Number Placeholder 5"/>
          <p:cNvSpPr>
            <a:spLocks noGrp="1"/>
          </p:cNvSpPr>
          <p:nvPr>
            <p:ph type="sldNum" sz="quarter" idx="12"/>
          </p:nvPr>
        </p:nvSpPr>
        <p:spPr/>
        <p:txBody>
          <a:bodyPr/>
          <a:lstStyle/>
          <a:p>
            <a:fld id="{256D3EEF-DE4E-429D-8EC4-DDC531AFF587}" type="slidenum">
              <a:rPr lang="en-US" sz="1000" smtClean="0">
                <a:solidFill>
                  <a:srgbClr val="FFFFFF"/>
                </a:solidFill>
              </a:rPr>
              <a:pPr/>
              <a:t>‹#›</a:t>
            </a:fld>
            <a:endParaRPr lang="en-US" sz="1000" dirty="0">
              <a:solidFill>
                <a:srgbClr val="FFFFFF"/>
              </a:solidFill>
            </a:endParaRPr>
          </a:p>
        </p:txBody>
      </p:sp>
    </p:spTree>
    <p:extLst>
      <p:ext uri="{BB962C8B-B14F-4D97-AF65-F5344CB8AC3E}">
        <p14:creationId xmlns:p14="http://schemas.microsoft.com/office/powerpoint/2010/main" val="4243095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cSld name="1_Section Header">
    <p:spTree>
      <p:nvGrpSpPr>
        <p:cNvPr id="1" name=""/>
        <p:cNvGrpSpPr/>
        <p:nvPr/>
      </p:nvGrpSpPr>
      <p:grpSpPr>
        <a:xfrm>
          <a:off x="0" y="0"/>
          <a:ext cx="0" cy="0"/>
          <a:chOff x="0" y="0"/>
          <a:chExt cx="0" cy="0"/>
        </a:xfrm>
      </p:grpSpPr>
      <p:sp>
        <p:nvSpPr>
          <p:cNvPr id="9" name="Rectangle 8"/>
          <p:cNvSpPr/>
          <p:nvPr userDrawn="1"/>
        </p:nvSpPr>
        <p:spPr>
          <a:xfrm>
            <a:off x="0" y="4038600"/>
            <a:ext cx="9144000"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srgbClr val="000000"/>
              </a:solidFill>
            </a:endParaRPr>
          </a:p>
        </p:txBody>
      </p:sp>
      <p:sp>
        <p:nvSpPr>
          <p:cNvPr id="14" name="Title 13"/>
          <p:cNvSpPr>
            <a:spLocks noGrp="1"/>
          </p:cNvSpPr>
          <p:nvPr>
            <p:ph type="ctrTitle"/>
          </p:nvPr>
        </p:nvSpPr>
        <p:spPr>
          <a:xfrm>
            <a:off x="228600" y="4114800"/>
            <a:ext cx="7239000" cy="533400"/>
          </a:xfrm>
          <a:noFill/>
        </p:spPr>
        <p:txBody>
          <a:bodyPr vert="horz"/>
          <a:lstStyle>
            <a:lvl1pPr algn="l">
              <a:defRPr sz="2000" b="0" cap="all" spc="150" baseline="0">
                <a:solidFill>
                  <a:schemeClr val="bg1"/>
                </a:solidFill>
              </a:defRPr>
            </a:lvl1pPr>
            <a:extLst/>
          </a:lstStyle>
          <a:p>
            <a:r>
              <a:rPr lang="en-US" smtClean="0"/>
              <a:t>Click to edit Master title style</a:t>
            </a:r>
            <a:endParaRPr lang="en-US" dirty="0"/>
          </a:p>
        </p:txBody>
      </p:sp>
      <p:sp>
        <p:nvSpPr>
          <p:cNvPr id="3" name="Rectangle 3"/>
          <p:cNvSpPr>
            <a:spLocks noGrp="1"/>
          </p:cNvSpPr>
          <p:nvPr>
            <p:ph type="dt" sz="half" idx="10"/>
          </p:nvPr>
        </p:nvSpPr>
        <p:spPr>
          <a:xfrm>
            <a:off x="228600" y="6477000"/>
            <a:ext cx="1600200" cy="304800"/>
          </a:xfrm>
        </p:spPr>
        <p:txBody>
          <a:bodyPr anchor="ctr"/>
          <a:lstStyle>
            <a:lvl1pPr algn="l">
              <a:defRPr>
                <a:solidFill>
                  <a:srgbClr val="A0A0A0"/>
                </a:solidFill>
              </a:defRPr>
            </a:lvl1pPr>
            <a:extLst/>
          </a:lstStyle>
          <a:p>
            <a:fld id="{5A8D346D-A53F-433C-9D37-45A337EA482C}" type="datetime1">
              <a:rPr lang="en-US" smtClean="0"/>
              <a:pPr/>
              <a:t>1/29/2014</a:t>
            </a:fld>
            <a:endParaRPr lang="en-US" dirty="0"/>
          </a:p>
        </p:txBody>
      </p:sp>
      <p:sp>
        <p:nvSpPr>
          <p:cNvPr id="4" name="Rectangle 4"/>
          <p:cNvSpPr>
            <a:spLocks noGrp="1"/>
          </p:cNvSpPr>
          <p:nvPr>
            <p:ph type="ftr" sz="quarter" idx="11"/>
          </p:nvPr>
        </p:nvSpPr>
        <p:spPr>
          <a:xfrm>
            <a:off x="2705100" y="6477000"/>
            <a:ext cx="3733800" cy="304800"/>
          </a:xfrm>
        </p:spPr>
        <p:txBody>
          <a:bodyPr/>
          <a:lstStyle>
            <a:lvl1pPr>
              <a:defRPr>
                <a:solidFill>
                  <a:schemeClr val="bg1"/>
                </a:solidFill>
              </a:defRPr>
            </a:lvl1pPr>
            <a:extLst/>
          </a:lstStyle>
          <a:p>
            <a:endParaRPr lang="en-US" dirty="0">
              <a:solidFill>
                <a:srgbClr val="000000"/>
              </a:solidFill>
            </a:endParaRPr>
          </a:p>
        </p:txBody>
      </p:sp>
      <p:sp>
        <p:nvSpPr>
          <p:cNvPr id="13" name="Slide Number Placeholder 12"/>
          <p:cNvSpPr>
            <a:spLocks noGrp="1"/>
          </p:cNvSpPr>
          <p:nvPr>
            <p:ph type="sldNum" sz="quarter" idx="12"/>
          </p:nvPr>
        </p:nvSpPr>
        <p:spPr>
          <a:xfrm>
            <a:off x="6477000" y="6477000"/>
            <a:ext cx="1021080" cy="304800"/>
          </a:xfrm>
        </p:spPr>
        <p:txBody>
          <a:bodyPr anchor="ctr"/>
          <a:lstStyle>
            <a:extLst/>
          </a:lstStyle>
          <a:p>
            <a:fld id="{256D3EEF-DE4E-429D-8EC4-DDC531AFF587}" type="slidenum">
              <a:rPr lang="en-US" sz="1000" smtClean="0">
                <a:solidFill>
                  <a:srgbClr val="FFFFFF"/>
                </a:solidFill>
              </a:rPr>
              <a:pPr/>
              <a:t>‹#›</a:t>
            </a:fld>
            <a:endParaRPr lang="en-US" dirty="0">
              <a:solidFill>
                <a:srgbClr val="FFFFFF"/>
              </a:solidFill>
            </a:endParaRPr>
          </a:p>
        </p:txBody>
      </p:sp>
      <p:sp>
        <p:nvSpPr>
          <p:cNvPr id="11" name="Rectangle 10"/>
          <p:cNvSpPr/>
          <p:nvPr userDrawn="1"/>
        </p:nvSpPr>
        <p:spPr>
          <a:xfrm>
            <a:off x="0" y="4645880"/>
            <a:ext cx="9144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srgbClr val="000000"/>
              </a:solidFill>
            </a:endParaRPr>
          </a:p>
        </p:txBody>
      </p:sp>
    </p:spTree>
    <p:extLst>
      <p:ext uri="{BB962C8B-B14F-4D97-AF65-F5344CB8AC3E}">
        <p14:creationId xmlns:p14="http://schemas.microsoft.com/office/powerpoint/2010/main" val="1677938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pPr algn="r"/>
            <a:fld id="{CCD717AA-EA39-47F3-8A0A-15B3575EDB53}" type="datetime1">
              <a:rPr lang="en-US" smtClean="0"/>
              <a:pPr algn="r"/>
              <a:t>1/29/2014</a:t>
            </a:fld>
            <a:endParaRPr lang="en-US" sz="1000" dirty="0">
              <a:solidFill>
                <a:schemeClr val="tx1">
                  <a:tint val="65000"/>
                </a:schemeClr>
              </a:solidFill>
            </a:endParaRPr>
          </a:p>
        </p:txBody>
      </p:sp>
      <p:sp>
        <p:nvSpPr>
          <p:cNvPr id="6" name="Footer Placeholder 5"/>
          <p:cNvSpPr>
            <a:spLocks noGrp="1"/>
          </p:cNvSpPr>
          <p:nvPr>
            <p:ph type="ftr" sz="quarter" idx="11"/>
          </p:nvPr>
        </p:nvSpPr>
        <p:spPr/>
        <p:txBody>
          <a:bodyPr/>
          <a:lstStyle/>
          <a:p>
            <a:endParaRPr lang="en-US" sz="1000" dirty="0">
              <a:solidFill>
                <a:sysClr val="windowText" lastClr="000000"/>
              </a:solidFill>
            </a:endParaRPr>
          </a:p>
        </p:txBody>
      </p:sp>
      <p:sp>
        <p:nvSpPr>
          <p:cNvPr id="7" name="Slide Number Placeholder 6"/>
          <p:cNvSpPr>
            <a:spLocks noGrp="1"/>
          </p:cNvSpPr>
          <p:nvPr>
            <p:ph type="sldNum" sz="quarter" idx="12"/>
          </p:nvPr>
        </p:nvSpPr>
        <p:spPr/>
        <p:txBody>
          <a:bodyPr/>
          <a:lstStyle/>
          <a:p>
            <a:pPr algn="r"/>
            <a:fld id="{256D3EEF-DE4E-429D-8EC4-DDC531AFF587}" type="slidenum">
              <a:rPr lang="en-US" sz="1000" smtClean="0"/>
              <a:pPr algn="r"/>
              <a:t>‹#›</a:t>
            </a:fld>
            <a:endParaRPr lang="en-US" sz="1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pPr algn="r"/>
            <a:fld id="{CCD717AA-EA39-47F3-8A0A-15B3575EDB53}" type="datetime1">
              <a:rPr lang="en-US" smtClean="0"/>
              <a:pPr algn="r"/>
              <a:t>1/29/2014</a:t>
            </a:fld>
            <a:endParaRPr lang="en-US" sz="1000" dirty="0">
              <a:solidFill>
                <a:schemeClr val="tx1">
                  <a:tint val="65000"/>
                </a:schemeClr>
              </a:solidFill>
            </a:endParaRPr>
          </a:p>
        </p:txBody>
      </p:sp>
      <p:sp>
        <p:nvSpPr>
          <p:cNvPr id="8" name="Footer Placeholder 7"/>
          <p:cNvSpPr>
            <a:spLocks noGrp="1"/>
          </p:cNvSpPr>
          <p:nvPr>
            <p:ph type="ftr" sz="quarter" idx="11"/>
          </p:nvPr>
        </p:nvSpPr>
        <p:spPr/>
        <p:txBody>
          <a:bodyPr/>
          <a:lstStyle/>
          <a:p>
            <a:endParaRPr lang="en-US" sz="1000" dirty="0">
              <a:solidFill>
                <a:sysClr val="windowText" lastClr="000000"/>
              </a:solidFill>
            </a:endParaRPr>
          </a:p>
        </p:txBody>
      </p:sp>
      <p:sp>
        <p:nvSpPr>
          <p:cNvPr id="9" name="Slide Number Placeholder 8"/>
          <p:cNvSpPr>
            <a:spLocks noGrp="1"/>
          </p:cNvSpPr>
          <p:nvPr>
            <p:ph type="sldNum" sz="quarter" idx="12"/>
          </p:nvPr>
        </p:nvSpPr>
        <p:spPr/>
        <p:txBody>
          <a:bodyPr/>
          <a:lstStyle/>
          <a:p>
            <a:pPr algn="r"/>
            <a:fld id="{256D3EEF-DE4E-429D-8EC4-DDC531AFF587}" type="slidenum">
              <a:rPr lang="en-US" sz="1000" smtClean="0"/>
              <a:pPr algn="r"/>
              <a:t>‹#›</a:t>
            </a:fld>
            <a:endParaRPr lang="en-US" sz="1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lgn="r"/>
            <a:fld id="{CCD717AA-EA39-47F3-8A0A-15B3575EDB53}" type="datetime1">
              <a:rPr lang="en-US" smtClean="0"/>
              <a:pPr algn="r"/>
              <a:t>1/29/2014</a:t>
            </a:fld>
            <a:endParaRPr lang="en-US" sz="1000" dirty="0">
              <a:solidFill>
                <a:schemeClr val="tx1">
                  <a:tint val="65000"/>
                </a:schemeClr>
              </a:solidFill>
            </a:endParaRPr>
          </a:p>
        </p:txBody>
      </p:sp>
      <p:sp>
        <p:nvSpPr>
          <p:cNvPr id="4" name="Footer Placeholder 3"/>
          <p:cNvSpPr>
            <a:spLocks noGrp="1"/>
          </p:cNvSpPr>
          <p:nvPr>
            <p:ph type="ftr" sz="quarter" idx="11"/>
          </p:nvPr>
        </p:nvSpPr>
        <p:spPr/>
        <p:txBody>
          <a:bodyPr/>
          <a:lstStyle/>
          <a:p>
            <a:endParaRPr lang="en-US" sz="1000" dirty="0">
              <a:solidFill>
                <a:sysClr val="windowText" lastClr="000000"/>
              </a:solidFill>
            </a:endParaRPr>
          </a:p>
        </p:txBody>
      </p:sp>
      <p:sp>
        <p:nvSpPr>
          <p:cNvPr id="5" name="Slide Number Placeholder 4"/>
          <p:cNvSpPr>
            <a:spLocks noGrp="1"/>
          </p:cNvSpPr>
          <p:nvPr>
            <p:ph type="sldNum" sz="quarter" idx="12"/>
          </p:nvPr>
        </p:nvSpPr>
        <p:spPr/>
        <p:txBody>
          <a:bodyPr/>
          <a:lstStyle/>
          <a:p>
            <a:pPr algn="r"/>
            <a:fld id="{256D3EEF-DE4E-429D-8EC4-DDC531AFF587}" type="slidenum">
              <a:rPr lang="en-US" sz="1000" smtClean="0"/>
              <a:pPr algn="r"/>
              <a:t>‹#›</a:t>
            </a:fld>
            <a:endParaRPr lang="en-US" sz="1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gn="r"/>
            <a:fld id="{CCD717AA-EA39-47F3-8A0A-15B3575EDB53}" type="datetime1">
              <a:rPr lang="en-US" smtClean="0"/>
              <a:pPr algn="r"/>
              <a:t>1/29/2014</a:t>
            </a:fld>
            <a:endParaRPr lang="en-US" sz="1000" dirty="0">
              <a:solidFill>
                <a:schemeClr val="tx1">
                  <a:tint val="65000"/>
                </a:schemeClr>
              </a:solidFill>
            </a:endParaRPr>
          </a:p>
        </p:txBody>
      </p:sp>
      <p:sp>
        <p:nvSpPr>
          <p:cNvPr id="3" name="Footer Placeholder 2"/>
          <p:cNvSpPr>
            <a:spLocks noGrp="1"/>
          </p:cNvSpPr>
          <p:nvPr>
            <p:ph type="ftr" sz="quarter" idx="11"/>
          </p:nvPr>
        </p:nvSpPr>
        <p:spPr/>
        <p:txBody>
          <a:bodyPr/>
          <a:lstStyle/>
          <a:p>
            <a:endParaRPr lang="en-US" sz="1000" dirty="0">
              <a:solidFill>
                <a:sysClr val="windowText" lastClr="000000"/>
              </a:solidFill>
            </a:endParaRPr>
          </a:p>
        </p:txBody>
      </p:sp>
      <p:sp>
        <p:nvSpPr>
          <p:cNvPr id="4" name="Slide Number Placeholder 3"/>
          <p:cNvSpPr>
            <a:spLocks noGrp="1"/>
          </p:cNvSpPr>
          <p:nvPr>
            <p:ph type="sldNum" sz="quarter" idx="12"/>
          </p:nvPr>
        </p:nvSpPr>
        <p:spPr/>
        <p:txBody>
          <a:bodyPr/>
          <a:lstStyle/>
          <a:p>
            <a:pPr algn="r"/>
            <a:fld id="{256D3EEF-DE4E-429D-8EC4-DDC531AFF587}" type="slidenum">
              <a:rPr lang="en-US" sz="1000" smtClean="0"/>
              <a:pPr algn="r"/>
              <a:t>‹#›</a:t>
            </a:fld>
            <a:endParaRPr lang="en-US" sz="1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lgn="r"/>
            <a:fld id="{CCD717AA-EA39-47F3-8A0A-15B3575EDB53}" type="datetime1">
              <a:rPr lang="en-US" smtClean="0"/>
              <a:pPr algn="r"/>
              <a:t>1/29/2014</a:t>
            </a:fld>
            <a:endParaRPr lang="en-US" sz="1000" dirty="0">
              <a:solidFill>
                <a:schemeClr val="tx1">
                  <a:tint val="65000"/>
                </a:schemeClr>
              </a:solidFill>
            </a:endParaRPr>
          </a:p>
        </p:txBody>
      </p:sp>
      <p:sp>
        <p:nvSpPr>
          <p:cNvPr id="6" name="Footer Placeholder 5"/>
          <p:cNvSpPr>
            <a:spLocks noGrp="1"/>
          </p:cNvSpPr>
          <p:nvPr>
            <p:ph type="ftr" sz="quarter" idx="11"/>
          </p:nvPr>
        </p:nvSpPr>
        <p:spPr/>
        <p:txBody>
          <a:bodyPr/>
          <a:lstStyle/>
          <a:p>
            <a:endParaRPr lang="en-US" sz="1000" dirty="0">
              <a:solidFill>
                <a:sysClr val="windowText" lastClr="000000"/>
              </a:solidFill>
            </a:endParaRPr>
          </a:p>
        </p:txBody>
      </p:sp>
      <p:sp>
        <p:nvSpPr>
          <p:cNvPr id="7" name="Slide Number Placeholder 6"/>
          <p:cNvSpPr>
            <a:spLocks noGrp="1"/>
          </p:cNvSpPr>
          <p:nvPr>
            <p:ph type="sldNum" sz="quarter" idx="12"/>
          </p:nvPr>
        </p:nvSpPr>
        <p:spPr/>
        <p:txBody>
          <a:bodyPr/>
          <a:lstStyle/>
          <a:p>
            <a:pPr algn="r"/>
            <a:fld id="{256D3EEF-DE4E-429D-8EC4-DDC531AFF587}" type="slidenum">
              <a:rPr lang="en-US" sz="1000" smtClean="0"/>
              <a:pPr algn="r"/>
              <a:t>‹#›</a:t>
            </a:fld>
            <a:endParaRPr lang="en-US" sz="1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lgn="r"/>
            <a:fld id="{CCD717AA-EA39-47F3-8A0A-15B3575EDB53}" type="datetime1">
              <a:rPr lang="en-US" smtClean="0"/>
              <a:pPr algn="r"/>
              <a:t>1/29/2014</a:t>
            </a:fld>
            <a:endParaRPr lang="en-US" sz="1000" dirty="0">
              <a:solidFill>
                <a:schemeClr val="tx1">
                  <a:tint val="65000"/>
                </a:schemeClr>
              </a:solidFill>
            </a:endParaRPr>
          </a:p>
        </p:txBody>
      </p:sp>
      <p:sp>
        <p:nvSpPr>
          <p:cNvPr id="6" name="Footer Placeholder 5"/>
          <p:cNvSpPr>
            <a:spLocks noGrp="1"/>
          </p:cNvSpPr>
          <p:nvPr>
            <p:ph type="ftr" sz="quarter" idx="11"/>
          </p:nvPr>
        </p:nvSpPr>
        <p:spPr/>
        <p:txBody>
          <a:bodyPr/>
          <a:lstStyle/>
          <a:p>
            <a:endParaRPr lang="en-US" sz="1000" dirty="0">
              <a:solidFill>
                <a:sysClr val="windowText" lastClr="000000"/>
              </a:solidFill>
            </a:endParaRPr>
          </a:p>
        </p:txBody>
      </p:sp>
      <p:sp>
        <p:nvSpPr>
          <p:cNvPr id="7" name="Slide Number Placeholder 6"/>
          <p:cNvSpPr>
            <a:spLocks noGrp="1"/>
          </p:cNvSpPr>
          <p:nvPr>
            <p:ph type="sldNum" sz="quarter" idx="12"/>
          </p:nvPr>
        </p:nvSpPr>
        <p:spPr/>
        <p:txBody>
          <a:bodyPr/>
          <a:lstStyle/>
          <a:p>
            <a:pPr algn="r"/>
            <a:fld id="{256D3EEF-DE4E-429D-8EC4-DDC531AFF587}" type="slidenum">
              <a:rPr lang="en-US" sz="1000" smtClean="0"/>
              <a:pPr algn="r"/>
              <a:t>‹#›</a:t>
            </a:fld>
            <a:endParaRPr lang="en-US" sz="1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4"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pPr algn="r"/>
            <a:fld id="{CCD717AA-EA39-47F3-8A0A-15B3575EDB53}" type="datetime1">
              <a:rPr lang="en-US" smtClean="0"/>
              <a:pPr algn="r"/>
              <a:t>1/29/2014</a:t>
            </a:fld>
            <a:endParaRPr lang="en-US" sz="1000" dirty="0">
              <a:solidFill>
                <a:schemeClr val="tx1">
                  <a:tint val="65000"/>
                </a:schemeClr>
              </a:solidFill>
            </a:endParaRPr>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US" sz="1000" dirty="0">
              <a:solidFill>
                <a:sysClr val="windowText" lastClr="000000"/>
              </a:solidFill>
            </a:endParaRPr>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pPr algn="r"/>
            <a:fld id="{256D3EEF-DE4E-429D-8EC4-DDC531AFF587}" type="slidenum">
              <a:rPr lang="en-US" sz="1000" smtClean="0"/>
              <a:pPr algn="r"/>
              <a:t>‹#›</a:t>
            </a:fld>
            <a:endParaRPr lang="en-US" sz="1000" dirty="0"/>
          </a:p>
        </p:txBody>
      </p:sp>
    </p:spTree>
  </p:cSld>
  <p:clrMap bg1="dk1" tx1="lt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FA03A5B5-8D4A-4583-A79A-8230A29D0FBF}" type="datetimeFigureOut">
              <a:rPr lang="en-US" smtClean="0">
                <a:solidFill>
                  <a:srgbClr val="D6ECFF"/>
                </a:solidFill>
              </a:rPr>
              <a:pPr/>
              <a:t>1/29/2014</a:t>
            </a:fld>
            <a:endParaRPr lang="en-US">
              <a:solidFill>
                <a:srgbClr val="D6ECFF"/>
              </a:solidFil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a:solidFill>
                <a:srgbClr val="D6ECFF"/>
              </a:solidFill>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61D562CC-8523-4416-88C8-56B516725D12}"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1133498067"/>
      </p:ext>
    </p:extLst>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4"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CCD717AA-EA39-47F3-8A0A-15B3575EDB53}" type="datetime1">
              <a:rPr lang="en-US" smtClean="0">
                <a:solidFill>
                  <a:srgbClr val="FFFFFF"/>
                </a:solidFill>
              </a:rPr>
              <a:pPr/>
              <a:t>1/29/2014</a:t>
            </a:fld>
            <a:endParaRPr lang="en-US" dirty="0">
              <a:solidFill>
                <a:srgbClr val="FFFFFF">
                  <a:tint val="65000"/>
                </a:srgbClr>
              </a:solidFill>
            </a:endParaRPr>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US" dirty="0">
              <a:solidFill>
                <a:sysClr val="windowText" lastClr="000000"/>
              </a:solidFill>
            </a:endParaRPr>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256D3EEF-DE4E-429D-8EC4-DDC531AFF587}" type="slidenum">
              <a:rPr lang="en-US" sz="1000" smtClean="0">
                <a:solidFill>
                  <a:srgbClr val="FFFFFF"/>
                </a:solidFill>
              </a:rPr>
              <a:pPr/>
              <a:t>‹#›</a:t>
            </a:fld>
            <a:endParaRPr lang="en-US" sz="1000" dirty="0">
              <a:solidFill>
                <a:srgbClr val="FFFFFF"/>
              </a:solidFill>
            </a:endParaRPr>
          </a:p>
        </p:txBody>
      </p:sp>
    </p:spTree>
    <p:extLst>
      <p:ext uri="{BB962C8B-B14F-4D97-AF65-F5344CB8AC3E}">
        <p14:creationId xmlns:p14="http://schemas.microsoft.com/office/powerpoint/2010/main" val="461244427"/>
      </p:ext>
    </p:extLst>
  </p:cSld>
  <p:clrMap bg1="dk1" tx1="lt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gif"/><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4.xml"/><Relationship Id="rId1" Type="http://schemas.openxmlformats.org/officeDocument/2006/relationships/tags" Target="../tags/tag1.xml"/><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4.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41.png"/><Relationship Id="rId4" Type="http://schemas.openxmlformats.org/officeDocument/2006/relationships/image" Target="../media/image43.gi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5.xml"/><Relationship Id="rId5" Type="http://schemas.openxmlformats.org/officeDocument/2006/relationships/image" Target="../media/image4.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6.xml"/><Relationship Id="rId5" Type="http://schemas.openxmlformats.org/officeDocument/2006/relationships/image" Target="../media/image4.png"/><Relationship Id="rId4" Type="http://schemas.openxmlformats.org/officeDocument/2006/relationships/image" Target="../media/image44.gi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7.xml"/><Relationship Id="rId5" Type="http://schemas.openxmlformats.org/officeDocument/2006/relationships/image" Target="../media/image4.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8.xml"/><Relationship Id="rId5" Type="http://schemas.openxmlformats.org/officeDocument/2006/relationships/image" Target="../media/image45.gif"/><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ags" Target="../tags/tag9.xml"/><Relationship Id="rId5" Type="http://schemas.openxmlformats.org/officeDocument/2006/relationships/image" Target="../media/image30.gif"/><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tags" Target="../tags/tag10.xml"/><Relationship Id="rId5" Type="http://schemas.openxmlformats.org/officeDocument/2006/relationships/image" Target="../media/image4.png"/><Relationship Id="rId4" Type="http://schemas.openxmlformats.org/officeDocument/2006/relationships/image" Target="../media/image46.jp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tags" Target="../tags/tag11.xml"/><Relationship Id="rId5" Type="http://schemas.openxmlformats.org/officeDocument/2006/relationships/image" Target="../media/image47.jpe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tags" Target="../tags/tag12.xml"/><Relationship Id="rId5" Type="http://schemas.openxmlformats.org/officeDocument/2006/relationships/image" Target="../media/image48.gif"/><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58.jpg"/><Relationship Id="rId4" Type="http://schemas.openxmlformats.org/officeDocument/2006/relationships/image" Target="../media/image57.jp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59.gif"/></Relationships>
</file>

<file path=ppt/slides/_rels/slide4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hyperlink" Target="http://www.midnitesolar.com/"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png"/><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7200" dirty="0" smtClean="0">
                <a:latin typeface="Hafnium Sample" panose="00000400000000000000" pitchFamily="2" charset="0"/>
              </a:rPr>
              <a:t>THE KID</a:t>
            </a:r>
            <a:endParaRPr lang="en-US" sz="7200" dirty="0">
              <a:latin typeface="Hafnium Sample" panose="00000400000000000000" pitchFamily="2" charset="0"/>
            </a:endParaRPr>
          </a:p>
        </p:txBody>
      </p:sp>
      <p:sp>
        <p:nvSpPr>
          <p:cNvPr id="3" name="Subtitle 2"/>
          <p:cNvSpPr>
            <a:spLocks noGrp="1"/>
          </p:cNvSpPr>
          <p:nvPr>
            <p:ph type="subTitle" idx="1"/>
          </p:nvPr>
        </p:nvSpPr>
        <p:spPr>
          <a:xfrm>
            <a:off x="914400" y="2743200"/>
            <a:ext cx="7772400" cy="1508760"/>
          </a:xfrm>
        </p:spPr>
        <p:txBody>
          <a:bodyPr/>
          <a:lstStyle/>
          <a:p>
            <a:r>
              <a:rPr lang="en-US" dirty="0" smtClean="0"/>
              <a:t>The finest 30 amp MPPT charge controller for Solar, Wind or Hydro</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6097209"/>
            <a:ext cx="990600" cy="6477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1494" y="1528233"/>
            <a:ext cx="3213806" cy="2286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130" y="457200"/>
            <a:ext cx="4648200" cy="3357033"/>
          </a:xfrm>
          <a:prstGeom prst="rect">
            <a:avLst/>
          </a:prstGeom>
        </p:spPr>
      </p:pic>
    </p:spTree>
    <p:extLst>
      <p:ext uri="{BB962C8B-B14F-4D97-AF65-F5344CB8AC3E}">
        <p14:creationId xmlns:p14="http://schemas.microsoft.com/office/powerpoint/2010/main" val="203078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524000"/>
            <a:ext cx="6750793" cy="4280591"/>
          </a:xfrm>
          <a:prstGeom prst="rect">
            <a:avLst/>
          </a:prstGeom>
        </p:spPr>
      </p:pic>
      <p:sp>
        <p:nvSpPr>
          <p:cNvPr id="2" name="Title 1"/>
          <p:cNvSpPr>
            <a:spLocks noGrp="1"/>
          </p:cNvSpPr>
          <p:nvPr>
            <p:ph type="title"/>
          </p:nvPr>
        </p:nvSpPr>
        <p:spPr/>
        <p:txBody>
          <a:bodyPr/>
          <a:lstStyle/>
          <a:p>
            <a:r>
              <a:rPr lang="en-US" dirty="0" smtClean="0">
                <a:latin typeface="Hafnium Sample" panose="00000400000000000000" pitchFamily="2" charset="0"/>
              </a:rPr>
              <a:t>STRING SIZING</a:t>
            </a:r>
            <a:endParaRPr lang="en-US" dirty="0">
              <a:latin typeface="Hafnium Sample" panose="00000400000000000000" pitchFamily="2" charset="0"/>
            </a:endParaRPr>
          </a:p>
        </p:txBody>
      </p:sp>
      <p:sp>
        <p:nvSpPr>
          <p:cNvPr id="3" name="Content Placeholder 2"/>
          <p:cNvSpPr>
            <a:spLocks noGrp="1"/>
          </p:cNvSpPr>
          <p:nvPr>
            <p:ph idx="1"/>
          </p:nvPr>
        </p:nvSpPr>
        <p:spPr>
          <a:xfrm>
            <a:off x="876300" y="1447800"/>
            <a:ext cx="7772400" cy="2102640"/>
          </a:xfrm>
        </p:spPr>
        <p:txBody>
          <a:bodyPr/>
          <a:lstStyle/>
          <a:p>
            <a:pPr marL="68580" indent="0">
              <a:buNone/>
            </a:pPr>
            <a:endParaRPr lang="en-US" dirty="0"/>
          </a:p>
          <a:p>
            <a:endParaRPr lang="en-US" dirty="0" smtClean="0"/>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6097209"/>
            <a:ext cx="990600" cy="647700"/>
          </a:xfrm>
          <a:prstGeom prst="rect">
            <a:avLst/>
          </a:prstGeom>
        </p:spPr>
      </p:pic>
    </p:spTree>
    <p:extLst>
      <p:ext uri="{BB962C8B-B14F-4D97-AF65-F5344CB8AC3E}">
        <p14:creationId xmlns:p14="http://schemas.microsoft.com/office/powerpoint/2010/main" val="260161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par>
                          <p:cTn id="12" fill="hold">
                            <p:stCondLst>
                              <p:cond delay="25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afnium Sample" panose="00000400000000000000" pitchFamily="2" charset="0"/>
              </a:rPr>
              <a:t>POWER GRAPH</a:t>
            </a:r>
            <a:endParaRPr lang="en-US" dirty="0">
              <a:latin typeface="Hafnium Sample" panose="00000400000000000000" pitchFamily="2"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6097209"/>
            <a:ext cx="990600" cy="6477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838" y="1371600"/>
            <a:ext cx="7916562" cy="3775894"/>
          </a:xfrm>
          <a:prstGeom prst="rect">
            <a:avLst/>
          </a:prstGeom>
        </p:spPr>
      </p:pic>
      <p:sp>
        <p:nvSpPr>
          <p:cNvPr id="8" name="Rectangle 7"/>
          <p:cNvSpPr/>
          <p:nvPr/>
        </p:nvSpPr>
        <p:spPr>
          <a:xfrm>
            <a:off x="1905000" y="5334000"/>
            <a:ext cx="6400800" cy="830997"/>
          </a:xfrm>
          <a:prstGeom prst="rect">
            <a:avLst/>
          </a:prstGeom>
        </p:spPr>
        <p:txBody>
          <a:bodyPr wrap="square">
            <a:spAutoFit/>
          </a:bodyPr>
          <a:lstStyle/>
          <a:p>
            <a:r>
              <a:rPr lang="en-US" sz="2400" dirty="0" smtClean="0">
                <a:solidFill>
                  <a:prstClr val="white"/>
                </a:solidFill>
              </a:rPr>
              <a:t>PV Voltage levels shown are </a:t>
            </a:r>
            <a:r>
              <a:rPr lang="en-US" sz="2400" dirty="0" err="1" smtClean="0">
                <a:solidFill>
                  <a:prstClr val="white"/>
                </a:solidFill>
              </a:rPr>
              <a:t>Vmp</a:t>
            </a:r>
            <a:r>
              <a:rPr lang="en-US" sz="2400" dirty="0" smtClean="0">
                <a:solidFill>
                  <a:prstClr val="white"/>
                </a:solidFill>
              </a:rPr>
              <a:t> values.</a:t>
            </a:r>
          </a:p>
          <a:p>
            <a:r>
              <a:rPr lang="en-US" sz="2400" dirty="0" err="1" smtClean="0">
                <a:solidFill>
                  <a:prstClr val="white"/>
                </a:solidFill>
              </a:rPr>
              <a:t>Voc</a:t>
            </a:r>
            <a:r>
              <a:rPr lang="en-US" sz="2400" dirty="0" smtClean="0">
                <a:solidFill>
                  <a:prstClr val="white"/>
                </a:solidFill>
              </a:rPr>
              <a:t> will be approximately 20% higher.</a:t>
            </a:r>
            <a:endParaRPr lang="en-US" sz="2400" dirty="0">
              <a:solidFill>
                <a:prstClr val="white"/>
              </a:solidFill>
            </a:endParaRPr>
          </a:p>
        </p:txBody>
      </p:sp>
    </p:spTree>
    <p:extLst>
      <p:ext uri="{BB962C8B-B14F-4D97-AF65-F5344CB8AC3E}">
        <p14:creationId xmlns:p14="http://schemas.microsoft.com/office/powerpoint/2010/main" val="3892027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afnium Sample" panose="00000400000000000000" pitchFamily="2" charset="0"/>
              </a:rPr>
              <a:t>BATTERY SUPPORT</a:t>
            </a:r>
            <a:endParaRPr lang="en-US" dirty="0">
              <a:latin typeface="Hafnium Sample" panose="00000400000000000000" pitchFamily="2" charset="0"/>
            </a:endParaRPr>
          </a:p>
        </p:txBody>
      </p:sp>
      <p:sp>
        <p:nvSpPr>
          <p:cNvPr id="3" name="Content Placeholder 2"/>
          <p:cNvSpPr>
            <a:spLocks noGrp="1"/>
          </p:cNvSpPr>
          <p:nvPr>
            <p:ph idx="1"/>
          </p:nvPr>
        </p:nvSpPr>
        <p:spPr>
          <a:xfrm>
            <a:off x="914400" y="1447800"/>
            <a:ext cx="7772400" cy="2102640"/>
          </a:xfrm>
        </p:spPr>
        <p:txBody>
          <a:bodyPr/>
          <a:lstStyle/>
          <a:p>
            <a:r>
              <a:rPr lang="en-US" dirty="0" smtClean="0"/>
              <a:t>The KID supports 12, 24, 36 and 48 volt battery systems and virtually any chemistry.</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1400" y="2209800"/>
            <a:ext cx="5486399" cy="448117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2514600"/>
            <a:ext cx="5105400" cy="3406936"/>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0" y="6097209"/>
            <a:ext cx="990600" cy="647700"/>
          </a:xfrm>
          <a:prstGeom prst="rect">
            <a:avLst/>
          </a:prstGeom>
        </p:spPr>
      </p:pic>
    </p:spTree>
    <p:extLst>
      <p:ext uri="{BB962C8B-B14F-4D97-AF65-F5344CB8AC3E}">
        <p14:creationId xmlns:p14="http://schemas.microsoft.com/office/powerpoint/2010/main" val="3478652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afnium Sample" panose="00000400000000000000" pitchFamily="2" charset="0"/>
              </a:rPr>
              <a:t>HYPERVOC</a:t>
            </a:r>
            <a:endParaRPr lang="en-US" dirty="0">
              <a:latin typeface="Hafnium Sample" panose="00000400000000000000" pitchFamily="2" charset="0"/>
            </a:endParaRPr>
          </a:p>
        </p:txBody>
      </p:sp>
      <p:sp>
        <p:nvSpPr>
          <p:cNvPr id="3" name="Content Placeholder 2"/>
          <p:cNvSpPr>
            <a:spLocks noGrp="1"/>
          </p:cNvSpPr>
          <p:nvPr>
            <p:ph idx="1"/>
          </p:nvPr>
        </p:nvSpPr>
        <p:spPr>
          <a:xfrm>
            <a:off x="914400" y="1783560"/>
            <a:ext cx="7772400" cy="2102640"/>
          </a:xfrm>
        </p:spPr>
        <p:txBody>
          <a:bodyPr/>
          <a:lstStyle/>
          <a:p>
            <a:r>
              <a:rPr lang="en-US" dirty="0" smtClean="0"/>
              <a:t>MidNite’s exclusive HyperVOC extends the maximum safe non-operating input voltage up to 162VDC.</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0" y="457200"/>
            <a:ext cx="4277481" cy="97133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3826" y="2971800"/>
            <a:ext cx="5008497" cy="312419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172" y="3505200"/>
            <a:ext cx="3515809" cy="2743199"/>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 y="6097209"/>
            <a:ext cx="990600" cy="647700"/>
          </a:xfrm>
          <a:prstGeom prst="rect">
            <a:avLst/>
          </a:prstGeom>
        </p:spPr>
      </p:pic>
    </p:spTree>
    <p:extLst>
      <p:ext uri="{BB962C8B-B14F-4D97-AF65-F5344CB8AC3E}">
        <p14:creationId xmlns:p14="http://schemas.microsoft.com/office/powerpoint/2010/main" val="2417520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9438" y="3962400"/>
            <a:ext cx="3276600" cy="2084604"/>
          </a:xfrm>
          <a:prstGeom prst="rect">
            <a:avLst/>
          </a:prstGeom>
        </p:spPr>
      </p:pic>
      <p:sp>
        <p:nvSpPr>
          <p:cNvPr id="2" name="Title 1"/>
          <p:cNvSpPr>
            <a:spLocks noGrp="1"/>
          </p:cNvSpPr>
          <p:nvPr>
            <p:ph type="title"/>
          </p:nvPr>
        </p:nvSpPr>
        <p:spPr/>
        <p:txBody>
          <a:bodyPr/>
          <a:lstStyle/>
          <a:p>
            <a:r>
              <a:rPr lang="en-US" dirty="0" smtClean="0">
                <a:latin typeface="Hafnium Sample" panose="00000400000000000000" pitchFamily="2" charset="0"/>
              </a:rPr>
              <a:t>MOUNTING   THE   KID</a:t>
            </a:r>
            <a:endParaRPr lang="en-US" dirty="0">
              <a:latin typeface="Hafnium Sample" panose="00000400000000000000" pitchFamily="2" charset="0"/>
            </a:endParaRPr>
          </a:p>
        </p:txBody>
      </p:sp>
      <p:sp>
        <p:nvSpPr>
          <p:cNvPr id="3" name="Content Placeholder 2"/>
          <p:cNvSpPr>
            <a:spLocks noGrp="1"/>
          </p:cNvSpPr>
          <p:nvPr>
            <p:ph idx="1"/>
          </p:nvPr>
        </p:nvSpPr>
        <p:spPr>
          <a:xfrm>
            <a:off x="914400" y="1783560"/>
            <a:ext cx="7772400" cy="2102640"/>
          </a:xfrm>
        </p:spPr>
        <p:txBody>
          <a:bodyPr/>
          <a:lstStyle/>
          <a:p>
            <a:r>
              <a:rPr lang="en-US" dirty="0" smtClean="0"/>
              <a:t>With three different mounting methods; flush mount, surface mount or free standing, the KID will be the sharpest looking electronics in your home, cabin, boat or RV.</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7580" y="4042587"/>
            <a:ext cx="2815744" cy="201677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638" y="4036008"/>
            <a:ext cx="3198340" cy="230991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0" y="6097209"/>
            <a:ext cx="990600" cy="647700"/>
          </a:xfrm>
          <a:prstGeom prst="rect">
            <a:avLst/>
          </a:prstGeom>
        </p:spPr>
      </p:pic>
    </p:spTree>
    <p:extLst>
      <p:ext uri="{BB962C8B-B14F-4D97-AF65-F5344CB8AC3E}">
        <p14:creationId xmlns:p14="http://schemas.microsoft.com/office/powerpoint/2010/main" val="243058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Hafnium Sample" panose="00000400000000000000" pitchFamily="2" charset="0"/>
              </a:rPr>
              <a:t>MIDNITE   CLIPPER</a:t>
            </a:r>
            <a:endParaRPr lang="en-US" dirty="0">
              <a:latin typeface="Hafnium Sample" panose="00000400000000000000" pitchFamily="2" charset="0"/>
            </a:endParaRPr>
          </a:p>
        </p:txBody>
      </p:sp>
      <p:sp>
        <p:nvSpPr>
          <p:cNvPr id="3" name="Content Placeholder 2"/>
          <p:cNvSpPr>
            <a:spLocks noGrp="1"/>
          </p:cNvSpPr>
          <p:nvPr>
            <p:ph idx="1"/>
          </p:nvPr>
        </p:nvSpPr>
        <p:spPr>
          <a:xfrm>
            <a:off x="914400" y="1295399"/>
            <a:ext cx="5486400" cy="4179407"/>
          </a:xfrm>
        </p:spPr>
        <p:txBody>
          <a:bodyPr>
            <a:normAutofit/>
          </a:bodyPr>
          <a:lstStyle/>
          <a:p>
            <a:r>
              <a:rPr lang="en-US" sz="1800" dirty="0" smtClean="0"/>
              <a:t>The </a:t>
            </a:r>
            <a:r>
              <a:rPr lang="en-US" sz="1800" dirty="0"/>
              <a:t>MidNite KID Clipper reduces wear and tear on the turbine by limiting RPMs to a safe level regardless of wind speed</a:t>
            </a:r>
            <a:r>
              <a:rPr lang="en-US" sz="1800" dirty="0" smtClean="0"/>
              <a:t>.</a:t>
            </a:r>
          </a:p>
          <a:p>
            <a:r>
              <a:rPr lang="en-US" sz="1800" dirty="0" smtClean="0"/>
              <a:t>The </a:t>
            </a:r>
            <a:r>
              <a:rPr lang="en-US" sz="1800" dirty="0"/>
              <a:t>KID Clipper was designed to work in conjunction with the Wind KID MPPT controller to produce the maximum possible power from your turbine or hydro system</a:t>
            </a:r>
            <a:r>
              <a:rPr lang="en-US" sz="1800" dirty="0" smtClean="0"/>
              <a:t>.</a:t>
            </a:r>
          </a:p>
          <a:p>
            <a:r>
              <a:rPr lang="en-US" sz="1800" dirty="0" smtClean="0"/>
              <a:t>The </a:t>
            </a:r>
            <a:r>
              <a:rPr lang="en-US" sz="1800" dirty="0"/>
              <a:t>KID Clipper assures safe operating voltages for the KID as well as keeping the turbine loaded so it will never free wheel. </a:t>
            </a:r>
            <a:endParaRPr lang="en-US" sz="1800" dirty="0" smtClean="0"/>
          </a:p>
          <a:p>
            <a:r>
              <a:rPr lang="en-US" sz="1800" dirty="0" smtClean="0"/>
              <a:t>The </a:t>
            </a:r>
            <a:r>
              <a:rPr lang="en-US" sz="1800" dirty="0"/>
              <a:t>KID Clipper provides 3 stage charging. </a:t>
            </a:r>
            <a:endParaRPr lang="en-US" sz="1800" dirty="0" smtClean="0"/>
          </a:p>
          <a:p>
            <a:r>
              <a:rPr lang="en-US" sz="1800" dirty="0" smtClean="0"/>
              <a:t> </a:t>
            </a:r>
            <a:r>
              <a:rPr lang="en-US" sz="1800" dirty="0"/>
              <a:t>The KID Clipper reduces the turbine speed down to float the batteries.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9400" y="685800"/>
            <a:ext cx="1433940" cy="5093807"/>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5981700"/>
            <a:ext cx="990600" cy="647700"/>
          </a:xfrm>
          <a:prstGeom prst="rect">
            <a:avLst/>
          </a:prstGeom>
        </p:spPr>
      </p:pic>
    </p:spTree>
    <p:extLst>
      <p:ext uri="{BB962C8B-B14F-4D97-AF65-F5344CB8AC3E}">
        <p14:creationId xmlns:p14="http://schemas.microsoft.com/office/powerpoint/2010/main" val="1988614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410200" y="3124200"/>
            <a:ext cx="2857500"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latin typeface="Hafnium Sample" panose="00000400000000000000" pitchFamily="2" charset="0"/>
              </a:rPr>
              <a:t>FIRMWARE    UPDATES</a:t>
            </a:r>
            <a:endParaRPr lang="en-US" dirty="0">
              <a:latin typeface="Hafnium Sample" panose="00000400000000000000" pitchFamily="2" charset="0"/>
            </a:endParaRPr>
          </a:p>
        </p:txBody>
      </p:sp>
      <p:sp>
        <p:nvSpPr>
          <p:cNvPr id="3" name="Content Placeholder 2"/>
          <p:cNvSpPr>
            <a:spLocks noGrp="1"/>
          </p:cNvSpPr>
          <p:nvPr>
            <p:ph idx="1"/>
          </p:nvPr>
        </p:nvSpPr>
        <p:spPr>
          <a:xfrm>
            <a:off x="914400" y="1447800"/>
            <a:ext cx="7391400" cy="2102640"/>
          </a:xfrm>
        </p:spPr>
        <p:txBody>
          <a:bodyPr>
            <a:normAutofit fontScale="25000" lnSpcReduction="20000"/>
          </a:bodyPr>
          <a:lstStyle/>
          <a:p>
            <a:r>
              <a:rPr lang="en-US" sz="8000" dirty="0" smtClean="0"/>
              <a:t>The KID has  drag and drop upgradeable </a:t>
            </a:r>
            <a:r>
              <a:rPr lang="en-US" sz="8000" dirty="0"/>
              <a:t>firmware, making sure </a:t>
            </a:r>
            <a:r>
              <a:rPr lang="en-US" sz="8000" dirty="0" smtClean="0"/>
              <a:t>the KID is never out of date. </a:t>
            </a:r>
            <a:endParaRPr lang="en-US" sz="8000" dirty="0"/>
          </a:p>
          <a:p>
            <a:r>
              <a:rPr lang="en-US" sz="8000" dirty="0"/>
              <a:t>The </a:t>
            </a:r>
            <a:r>
              <a:rPr lang="en-US" sz="8000" dirty="0" smtClean="0"/>
              <a:t>KID’S built </a:t>
            </a:r>
            <a:r>
              <a:rPr lang="en-US" sz="8000" dirty="0"/>
              <a:t>in USB port allows the user to upload firmware updates. </a:t>
            </a:r>
            <a:endParaRPr lang="en-US" sz="8000" dirty="0" smtClean="0"/>
          </a:p>
          <a:p>
            <a:r>
              <a:rPr lang="en-US" sz="8000" dirty="0" smtClean="0"/>
              <a:t>New </a:t>
            </a:r>
            <a:r>
              <a:rPr lang="en-US" sz="8000" dirty="0"/>
              <a:t>features are easily added to the </a:t>
            </a:r>
            <a:r>
              <a:rPr lang="en-US" sz="8000" dirty="0" smtClean="0"/>
              <a:t>KID </a:t>
            </a:r>
            <a:r>
              <a:rPr lang="en-US" sz="8000" dirty="0"/>
              <a:t>in the field by doing a simple firmware upgrade. Firmware </a:t>
            </a:r>
            <a:r>
              <a:rPr lang="en-US" sz="8000" dirty="0" smtClean="0"/>
              <a:t/>
            </a:r>
            <a:br>
              <a:rPr lang="en-US" sz="8000" dirty="0" smtClean="0"/>
            </a:br>
            <a:r>
              <a:rPr lang="en-US" sz="8000" dirty="0" smtClean="0"/>
              <a:t>upgrades </a:t>
            </a:r>
            <a:r>
              <a:rPr lang="en-US" sz="8000" dirty="0"/>
              <a:t>will always be available on </a:t>
            </a:r>
            <a:r>
              <a:rPr lang="en-US" sz="8000" dirty="0" smtClean="0"/>
              <a:t/>
            </a:r>
            <a:br>
              <a:rPr lang="en-US" sz="8000" dirty="0" smtClean="0"/>
            </a:br>
            <a:r>
              <a:rPr lang="en-US" sz="8000" dirty="0" smtClean="0"/>
              <a:t>our website at </a:t>
            </a:r>
            <a:r>
              <a:rPr lang="en-US" sz="8000" dirty="0"/>
              <a:t>no </a:t>
            </a:r>
            <a:r>
              <a:rPr lang="en-US" sz="8000" dirty="0" smtClean="0"/>
              <a:t>charge.</a:t>
            </a:r>
            <a:endParaRPr lang="en-US" sz="8000" dirty="0"/>
          </a:p>
          <a:p>
            <a:endParaRPr lang="en-US" sz="2400" dirty="0"/>
          </a:p>
          <a:p>
            <a:endParaRPr lang="en-US" sz="18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7481" y="4114800"/>
            <a:ext cx="3352800" cy="223739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5981700"/>
            <a:ext cx="990600" cy="647700"/>
          </a:xfrm>
          <a:prstGeom prst="rect">
            <a:avLst/>
          </a:prstGeom>
        </p:spPr>
      </p:pic>
    </p:spTree>
    <p:extLst>
      <p:ext uri="{BB962C8B-B14F-4D97-AF65-F5344CB8AC3E}">
        <p14:creationId xmlns:p14="http://schemas.microsoft.com/office/powerpoint/2010/main" val="2782692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500"/>
                                        <p:tgtEl>
                                          <p:spTgt spid="2050"/>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Hafnium Sample" panose="00000400000000000000" pitchFamily="2" charset="0"/>
              </a:rPr>
              <a:t>ACCESSORIES</a:t>
            </a:r>
            <a:endParaRPr lang="en-US" dirty="0">
              <a:latin typeface="Hafnium Sample" panose="00000400000000000000" pitchFamily="2" charset="0"/>
            </a:endParaRPr>
          </a:p>
        </p:txBody>
      </p:sp>
      <p:sp>
        <p:nvSpPr>
          <p:cNvPr id="3" name="Content Placeholder 2"/>
          <p:cNvSpPr>
            <a:spLocks noGrp="1"/>
          </p:cNvSpPr>
          <p:nvPr>
            <p:ph idx="1"/>
          </p:nvPr>
        </p:nvSpPr>
        <p:spPr>
          <a:xfrm>
            <a:off x="1104900" y="1524000"/>
            <a:ext cx="4682844" cy="2102640"/>
          </a:xfrm>
        </p:spPr>
        <p:txBody>
          <a:bodyPr>
            <a:noAutofit/>
          </a:bodyPr>
          <a:lstStyle/>
          <a:p>
            <a:r>
              <a:rPr lang="en-US" sz="1800" dirty="0" smtClean="0"/>
              <a:t>MNKID-ASSY-KIT-B (Black) or MNKID-ASSY-KIT-W (White)</a:t>
            </a:r>
          </a:p>
          <a:p>
            <a:r>
              <a:rPr lang="en-US" sz="1800" dirty="0" smtClean="0"/>
              <a:t>MNKID-WMB-B (Black) or MNKID-WMB-W (White)</a:t>
            </a:r>
          </a:p>
          <a:p>
            <a:r>
              <a:rPr lang="en-US" sz="1800" dirty="0"/>
              <a:t>MNKID-CDT-KIT</a:t>
            </a:r>
            <a:endParaRPr lang="en-US" sz="1800" dirty="0" smtClean="0"/>
          </a:p>
          <a:p>
            <a:r>
              <a:rPr lang="en-US" sz="1800" dirty="0" smtClean="0"/>
              <a:t>WHIZBANG JR</a:t>
            </a:r>
          </a:p>
          <a:p>
            <a:r>
              <a:rPr lang="en-US" sz="1800" dirty="0"/>
              <a:t>MNKID-BREAKER-30A</a:t>
            </a:r>
          </a:p>
          <a:p>
            <a:endParaRPr lang="en-US" sz="18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9586" y="507581"/>
            <a:ext cx="2449520" cy="23622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5981700"/>
            <a:ext cx="990600" cy="6477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56389" y="4891144"/>
            <a:ext cx="1031422" cy="78620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93329" y="3385673"/>
            <a:ext cx="1791731" cy="1261991"/>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73955" y="5080137"/>
            <a:ext cx="1860782" cy="1186387"/>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48200" y="3385673"/>
            <a:ext cx="1447800" cy="739276"/>
          </a:xfrm>
          <a:prstGeom prst="rect">
            <a:avLst/>
          </a:prstGeom>
        </p:spPr>
      </p:pic>
      <p:sp>
        <p:nvSpPr>
          <p:cNvPr id="12" name="TextBox 11"/>
          <p:cNvSpPr txBox="1"/>
          <p:nvPr/>
        </p:nvSpPr>
        <p:spPr>
          <a:xfrm>
            <a:off x="6717337" y="256401"/>
            <a:ext cx="1600200" cy="276999"/>
          </a:xfrm>
          <a:prstGeom prst="rect">
            <a:avLst/>
          </a:prstGeom>
          <a:noFill/>
        </p:spPr>
        <p:txBody>
          <a:bodyPr wrap="square" rtlCol="0">
            <a:spAutoFit/>
          </a:bodyPr>
          <a:lstStyle/>
          <a:p>
            <a:r>
              <a:rPr lang="en-US" sz="1200" b="1" dirty="0">
                <a:solidFill>
                  <a:srgbClr val="FFC000"/>
                </a:solidFill>
              </a:rPr>
              <a:t>MNKID-ASSY-KIT-W</a:t>
            </a:r>
          </a:p>
        </p:txBody>
      </p:sp>
      <p:sp>
        <p:nvSpPr>
          <p:cNvPr id="13" name="TextBox 12"/>
          <p:cNvSpPr txBox="1"/>
          <p:nvPr/>
        </p:nvSpPr>
        <p:spPr>
          <a:xfrm>
            <a:off x="6804246" y="3108675"/>
            <a:ext cx="1600200" cy="276999"/>
          </a:xfrm>
          <a:prstGeom prst="rect">
            <a:avLst/>
          </a:prstGeom>
          <a:noFill/>
        </p:spPr>
        <p:txBody>
          <a:bodyPr wrap="square" rtlCol="0">
            <a:spAutoFit/>
          </a:bodyPr>
          <a:lstStyle/>
          <a:p>
            <a:r>
              <a:rPr lang="en-US" sz="1200" b="1" dirty="0" smtClean="0">
                <a:solidFill>
                  <a:srgbClr val="FFC000"/>
                </a:solidFill>
              </a:rPr>
              <a:t>MNKID-WMB-W</a:t>
            </a:r>
            <a:endParaRPr lang="en-US" sz="1200" b="1" dirty="0">
              <a:solidFill>
                <a:srgbClr val="FFC000"/>
              </a:solidFill>
            </a:endParaRPr>
          </a:p>
        </p:txBody>
      </p:sp>
      <p:sp>
        <p:nvSpPr>
          <p:cNvPr id="14" name="TextBox 13"/>
          <p:cNvSpPr txBox="1"/>
          <p:nvPr/>
        </p:nvSpPr>
        <p:spPr>
          <a:xfrm>
            <a:off x="6819281" y="4803138"/>
            <a:ext cx="1600200" cy="276999"/>
          </a:xfrm>
          <a:prstGeom prst="rect">
            <a:avLst/>
          </a:prstGeom>
          <a:noFill/>
        </p:spPr>
        <p:txBody>
          <a:bodyPr wrap="square" rtlCol="0">
            <a:spAutoFit/>
          </a:bodyPr>
          <a:lstStyle/>
          <a:p>
            <a:r>
              <a:rPr lang="en-US" sz="1200" b="1" dirty="0" smtClean="0">
                <a:solidFill>
                  <a:srgbClr val="FFC000"/>
                </a:solidFill>
              </a:rPr>
              <a:t>MNKID-CDT-KIT</a:t>
            </a:r>
            <a:endParaRPr lang="en-US" sz="1200" b="1" dirty="0">
              <a:solidFill>
                <a:srgbClr val="FFC000"/>
              </a:solidFill>
            </a:endParaRPr>
          </a:p>
        </p:txBody>
      </p:sp>
      <p:sp>
        <p:nvSpPr>
          <p:cNvPr id="15" name="TextBox 14"/>
          <p:cNvSpPr txBox="1"/>
          <p:nvPr/>
        </p:nvSpPr>
        <p:spPr>
          <a:xfrm>
            <a:off x="4572000" y="3075801"/>
            <a:ext cx="1600200" cy="276999"/>
          </a:xfrm>
          <a:prstGeom prst="rect">
            <a:avLst/>
          </a:prstGeom>
          <a:noFill/>
        </p:spPr>
        <p:txBody>
          <a:bodyPr wrap="square" rtlCol="0">
            <a:spAutoFit/>
          </a:bodyPr>
          <a:lstStyle/>
          <a:p>
            <a:pPr algn="ctr"/>
            <a:r>
              <a:rPr lang="en-US" sz="1200" b="1" dirty="0" smtClean="0">
                <a:solidFill>
                  <a:srgbClr val="FFC000"/>
                </a:solidFill>
              </a:rPr>
              <a:t>WHIZBANG JR.</a:t>
            </a:r>
            <a:endParaRPr lang="en-US" sz="1200" b="1" dirty="0">
              <a:solidFill>
                <a:srgbClr val="FFC000"/>
              </a:solidFill>
            </a:endParaRPr>
          </a:p>
        </p:txBody>
      </p:sp>
      <p:sp>
        <p:nvSpPr>
          <p:cNvPr id="16" name="TextBox 15"/>
          <p:cNvSpPr txBox="1"/>
          <p:nvPr/>
        </p:nvSpPr>
        <p:spPr>
          <a:xfrm>
            <a:off x="4650050" y="4599801"/>
            <a:ext cx="1729535" cy="276999"/>
          </a:xfrm>
          <a:prstGeom prst="rect">
            <a:avLst/>
          </a:prstGeom>
          <a:noFill/>
        </p:spPr>
        <p:txBody>
          <a:bodyPr wrap="square" rtlCol="0">
            <a:spAutoFit/>
          </a:bodyPr>
          <a:lstStyle/>
          <a:p>
            <a:pPr algn="ctr"/>
            <a:r>
              <a:rPr lang="en-US" sz="1200" b="1" dirty="0" smtClean="0">
                <a:solidFill>
                  <a:srgbClr val="FFC000"/>
                </a:solidFill>
              </a:rPr>
              <a:t>MNKID-BREAKER-30A</a:t>
            </a:r>
            <a:endParaRPr lang="en-US" sz="1200" b="1" dirty="0">
              <a:solidFill>
                <a:srgbClr val="FFC000"/>
              </a:solidFill>
            </a:endParaRPr>
          </a:p>
        </p:txBody>
      </p:sp>
    </p:spTree>
    <p:extLst>
      <p:ext uri="{BB962C8B-B14F-4D97-AF65-F5344CB8AC3E}">
        <p14:creationId xmlns:p14="http://schemas.microsoft.com/office/powerpoint/2010/main" val="61013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Hafnium Sample" panose="00000400000000000000" pitchFamily="2" charset="0"/>
              </a:rPr>
              <a:t>THERMAL  CIRCUIT  BREAKER </a:t>
            </a:r>
            <a:endParaRPr lang="en-US" dirty="0">
              <a:latin typeface="Hafnium Sample" panose="00000400000000000000" pitchFamily="2" charset="0"/>
            </a:endParaRPr>
          </a:p>
        </p:txBody>
      </p:sp>
      <p:sp>
        <p:nvSpPr>
          <p:cNvPr id="3" name="Content Placeholder 2"/>
          <p:cNvSpPr>
            <a:spLocks noGrp="1"/>
          </p:cNvSpPr>
          <p:nvPr>
            <p:ph idx="1"/>
          </p:nvPr>
        </p:nvSpPr>
        <p:spPr>
          <a:xfrm>
            <a:off x="914400" y="1447800"/>
            <a:ext cx="7772400" cy="2102640"/>
          </a:xfrm>
        </p:spPr>
        <p:txBody>
          <a:bodyPr>
            <a:normAutofit/>
          </a:bodyPr>
          <a:lstStyle/>
          <a:p>
            <a:r>
              <a:rPr lang="en-US" sz="2400" dirty="0" smtClean="0"/>
              <a:t>These miniaturized single pole press-to-reset  circuit breakers extend the benefits of  a circuit breaker with the style of an automotive fuse.</a:t>
            </a:r>
            <a:endParaRPr lang="en-US" sz="2400" dirty="0"/>
          </a:p>
          <a:p>
            <a:endParaRPr lang="en-US" sz="18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2800" y="3105665"/>
            <a:ext cx="3930731" cy="299620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5981700"/>
            <a:ext cx="990600" cy="647700"/>
          </a:xfrm>
          <a:prstGeom prst="rect">
            <a:avLst/>
          </a:prstGeom>
        </p:spPr>
      </p:pic>
    </p:spTree>
    <p:extLst>
      <p:ext uri="{BB962C8B-B14F-4D97-AF65-F5344CB8AC3E}">
        <p14:creationId xmlns:p14="http://schemas.microsoft.com/office/powerpoint/2010/main" val="97976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afnium Sample" panose="00000400000000000000" pitchFamily="2" charset="0"/>
              </a:rPr>
              <a:t>THE WHIZBANG JR.</a:t>
            </a:r>
            <a:endParaRPr lang="en-US" dirty="0">
              <a:latin typeface="Hafnium Sample" panose="00000400000000000000" pitchFamily="2" charset="0"/>
            </a:endParaRPr>
          </a:p>
        </p:txBody>
      </p:sp>
      <p:sp>
        <p:nvSpPr>
          <p:cNvPr id="3" name="Content Placeholder 2"/>
          <p:cNvSpPr>
            <a:spLocks noGrp="1"/>
          </p:cNvSpPr>
          <p:nvPr>
            <p:ph idx="1"/>
          </p:nvPr>
        </p:nvSpPr>
        <p:spPr>
          <a:xfrm>
            <a:off x="304800" y="1402560"/>
            <a:ext cx="8610600" cy="2102640"/>
          </a:xfrm>
        </p:spPr>
        <p:txBody>
          <a:bodyPr>
            <a:normAutofit fontScale="70000" lnSpcReduction="20000"/>
          </a:bodyPr>
          <a:lstStyle/>
          <a:p>
            <a:pPr>
              <a:lnSpc>
                <a:spcPct val="120000"/>
              </a:lnSpc>
            </a:pPr>
            <a:r>
              <a:rPr lang="en-US" dirty="0"/>
              <a:t>The </a:t>
            </a:r>
            <a:r>
              <a:rPr lang="en-US" dirty="0" smtClean="0"/>
              <a:t>WB Jr. </a:t>
            </a:r>
            <a:r>
              <a:rPr lang="en-US" dirty="0"/>
              <a:t>is a current sense module that attaches to a standard 50mv / 500A </a:t>
            </a:r>
            <a:r>
              <a:rPr lang="en-US" dirty="0" smtClean="0"/>
              <a:t>Shunt connected to the battery. </a:t>
            </a:r>
          </a:p>
          <a:p>
            <a:pPr>
              <a:lnSpc>
                <a:spcPct val="120000"/>
              </a:lnSpc>
            </a:pPr>
            <a:r>
              <a:rPr lang="en-US" dirty="0" smtClean="0"/>
              <a:t>Charger goes to Float based on </a:t>
            </a:r>
            <a:r>
              <a:rPr lang="en-US" dirty="0" err="1" smtClean="0"/>
              <a:t>EndAmps</a:t>
            </a:r>
            <a:r>
              <a:rPr lang="en-US" dirty="0" smtClean="0"/>
              <a:t>.</a:t>
            </a:r>
          </a:p>
          <a:p>
            <a:pPr>
              <a:lnSpc>
                <a:spcPct val="120000"/>
              </a:lnSpc>
            </a:pPr>
            <a:r>
              <a:rPr lang="en-US" dirty="0" smtClean="0"/>
              <a:t>State of Charge (battery fuel gauge)</a:t>
            </a:r>
          </a:p>
          <a:p>
            <a:pPr>
              <a:lnSpc>
                <a:spcPct val="120000"/>
              </a:lnSpc>
            </a:pPr>
            <a:r>
              <a:rPr lang="en-US" dirty="0" smtClean="0"/>
              <a:t>Net +/- battery amp-hours logged daily</a:t>
            </a:r>
          </a:p>
          <a:p>
            <a:pPr>
              <a:lnSpc>
                <a:spcPct val="120000"/>
              </a:lnSpc>
            </a:pPr>
            <a:endParaRPr lang="en-US" dirty="0"/>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9595" y="3352800"/>
            <a:ext cx="5105400" cy="260692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5981700"/>
            <a:ext cx="990600" cy="647700"/>
          </a:xfrm>
          <a:prstGeom prst="rect">
            <a:avLst/>
          </a:prstGeom>
        </p:spPr>
      </p:pic>
    </p:spTree>
    <p:extLst>
      <p:ext uri="{BB962C8B-B14F-4D97-AF65-F5344CB8AC3E}">
        <p14:creationId xmlns:p14="http://schemas.microsoft.com/office/powerpoint/2010/main" val="122350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71800"/>
            <a:ext cx="9144000" cy="4162697"/>
          </a:xfrm>
          <a:prstGeom prst="rect">
            <a:avLst/>
          </a:prstGeom>
        </p:spPr>
      </p:pic>
      <p:sp>
        <p:nvSpPr>
          <p:cNvPr id="2" name="Title 1"/>
          <p:cNvSpPr>
            <a:spLocks noGrp="1"/>
          </p:cNvSpPr>
          <p:nvPr>
            <p:ph type="title"/>
          </p:nvPr>
        </p:nvSpPr>
        <p:spPr/>
        <p:txBody>
          <a:bodyPr/>
          <a:lstStyle/>
          <a:p>
            <a:r>
              <a:rPr lang="en-US" dirty="0" smtClean="0">
                <a:latin typeface="Hafnium Sample" panose="00000400000000000000" pitchFamily="2" charset="0"/>
              </a:rPr>
              <a:t>THE KID VERSATILITY</a:t>
            </a:r>
            <a:endParaRPr lang="en-US" dirty="0">
              <a:latin typeface="Hafnium Sample" panose="00000400000000000000" pitchFamily="2" charset="0"/>
            </a:endParaRPr>
          </a:p>
        </p:txBody>
      </p:sp>
      <p:sp>
        <p:nvSpPr>
          <p:cNvPr id="3" name="Content Placeholder 2"/>
          <p:cNvSpPr>
            <a:spLocks noGrp="1"/>
          </p:cNvSpPr>
          <p:nvPr>
            <p:ph idx="1"/>
          </p:nvPr>
        </p:nvSpPr>
        <p:spPr>
          <a:xfrm>
            <a:off x="914400" y="1371600"/>
            <a:ext cx="7772400" cy="4572000"/>
          </a:xfrm>
        </p:spPr>
        <p:txBody>
          <a:bodyPr/>
          <a:lstStyle/>
          <a:p>
            <a:r>
              <a:rPr lang="en-US" dirty="0" smtClean="0"/>
              <a:t>The KID is the most versatile 30 amp charge controller on the market, ideal for small renewable energy systems.</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6097209"/>
            <a:ext cx="990600" cy="647700"/>
          </a:xfrm>
          <a:prstGeom prst="rect">
            <a:avLst/>
          </a:prstGeom>
        </p:spPr>
      </p:pic>
    </p:spTree>
    <p:extLst>
      <p:ext uri="{BB962C8B-B14F-4D97-AF65-F5344CB8AC3E}">
        <p14:creationId xmlns:p14="http://schemas.microsoft.com/office/powerpoint/2010/main" val="3826870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Grp="1"/>
          </p:cNvSpPr>
          <p:nvPr>
            <p:ph type="subTitle" idx="1"/>
          </p:nvPr>
        </p:nvSpPr>
        <p:spPr/>
        <p:txBody>
          <a:bodyPr>
            <a:normAutofit/>
          </a:bodyPr>
          <a:lstStyle>
            <a:extLst/>
          </a:lstStyle>
          <a:p>
            <a:r>
              <a:rPr lang="en-US" sz="2000" dirty="0" smtClean="0"/>
              <a:t>The worlds most sophisticated MPPT charge controller</a:t>
            </a:r>
          </a:p>
          <a:p>
            <a:r>
              <a:rPr lang="en-US" sz="2400" dirty="0" smtClean="0"/>
              <a:t>BAR NONE!!!</a:t>
            </a:r>
            <a:endParaRPr lang="en-US" sz="2400" dirty="0"/>
          </a:p>
        </p:txBody>
      </p:sp>
      <p:sp>
        <p:nvSpPr>
          <p:cNvPr id="2" name="Rectangle 2"/>
          <p:cNvSpPr>
            <a:spLocks noGrp="1"/>
          </p:cNvSpPr>
          <p:nvPr>
            <p:ph type="ctrTitle"/>
          </p:nvPr>
        </p:nvSpPr>
        <p:spPr/>
        <p:txBody>
          <a:bodyPr/>
          <a:lstStyle>
            <a:extLst/>
          </a:lstStyle>
          <a:p>
            <a:r>
              <a:rPr lang="en-US" dirty="0" smtClean="0">
                <a:latin typeface="Hafnium Sample" panose="00000400000000000000" pitchFamily="2" charset="0"/>
              </a:rPr>
              <a:t>CLASSIC MPPT CHARGE CONTROLLERS</a:t>
            </a:r>
            <a:endParaRPr lang="en-US" dirty="0">
              <a:latin typeface="Hafnium Sample" panose="00000400000000000000" pitchFamily="2"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2400" y="5452696"/>
            <a:ext cx="1295400" cy="84699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3278" y="152400"/>
            <a:ext cx="2297444" cy="2438400"/>
          </a:xfrm>
          <a:prstGeom prst="rect">
            <a:avLst/>
          </a:prstGeom>
        </p:spPr>
      </p:pic>
    </p:spTree>
    <p:custDataLst>
      <p:tags r:id="rId1"/>
    </p:custDataLst>
    <p:extLst>
      <p:ext uri="{BB962C8B-B14F-4D97-AF65-F5344CB8AC3E}">
        <p14:creationId xmlns:p14="http://schemas.microsoft.com/office/powerpoint/2010/main" val="3635144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anim calcmode="lin" valueType="num">
                                      <p:cBhvr>
                                        <p:cTn id="1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p:cNvSpPr>
          <p:nvPr>
            <p:ph type="ctrTitle"/>
          </p:nvPr>
        </p:nvSpPr>
        <p:spPr/>
        <p:txBody>
          <a:bodyPr/>
          <a:lstStyle>
            <a:extLst/>
          </a:lstStyle>
          <a:p>
            <a:r>
              <a:rPr lang="en-US" sz="3600" b="1" dirty="0" smtClean="0">
                <a:latin typeface="Hafnium Sample" panose="00000400000000000000" pitchFamily="2" charset="0"/>
              </a:rPr>
              <a:t>Classic 150, 200 &amp; 250</a:t>
            </a:r>
            <a:endParaRPr lang="en-US" sz="3600" b="1" dirty="0">
              <a:latin typeface="Hafnium Sample" panose="00000400000000000000" pitchFamily="2"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7000" y="0"/>
            <a:ext cx="1975418" cy="3733800"/>
          </a:xfrm>
          <a:prstGeom prst="rect">
            <a:avLst/>
          </a:prstGeom>
        </p:spPr>
      </p:pic>
      <p:sp>
        <p:nvSpPr>
          <p:cNvPr id="4" name="TextBox 3"/>
          <p:cNvSpPr txBox="1"/>
          <p:nvPr/>
        </p:nvSpPr>
        <p:spPr>
          <a:xfrm>
            <a:off x="762000" y="304800"/>
            <a:ext cx="5257800" cy="2492990"/>
          </a:xfrm>
          <a:prstGeom prst="rect">
            <a:avLst/>
          </a:prstGeom>
          <a:noFill/>
        </p:spPr>
        <p:txBody>
          <a:bodyPr wrap="square" rtlCol="0">
            <a:spAutoFit/>
          </a:bodyPr>
          <a:lstStyle/>
          <a:p>
            <a:r>
              <a:rPr lang="en-US" sz="2400" dirty="0" smtClean="0"/>
              <a:t>THE CLASSICS</a:t>
            </a:r>
          </a:p>
          <a:p>
            <a:endParaRPr lang="en-US" sz="2400" dirty="0" smtClean="0"/>
          </a:p>
          <a:p>
            <a:r>
              <a:rPr lang="en-US" dirty="0" smtClean="0"/>
              <a:t>The Classic line of MPPT charge controllers are one of the most powerful in the RE industry. The Classics substantially increases the flexibility, features and range currently found on MPPT controllers at an incredible price. With all Classics you receive reliability, functionality and an incredibly powerful MPPT charge controller.</a:t>
            </a:r>
          </a:p>
        </p:txBody>
      </p:sp>
      <p:sp>
        <p:nvSpPr>
          <p:cNvPr id="6" name="TextBox 5"/>
          <p:cNvSpPr txBox="1"/>
          <p:nvPr/>
        </p:nvSpPr>
        <p:spPr>
          <a:xfrm>
            <a:off x="304800" y="4800600"/>
            <a:ext cx="4114800" cy="1815882"/>
          </a:xfrm>
          <a:prstGeom prst="rect">
            <a:avLst/>
          </a:prstGeom>
          <a:noFill/>
        </p:spPr>
        <p:txBody>
          <a:bodyPr wrap="square" rtlCol="0">
            <a:spAutoFit/>
          </a:bodyPr>
          <a:lstStyle/>
          <a:p>
            <a:r>
              <a:rPr lang="en-US" sz="1400" dirty="0" smtClean="0">
                <a:solidFill>
                  <a:srgbClr val="FFFF00"/>
                </a:solidFill>
              </a:rPr>
              <a:t>FEATURES</a:t>
            </a:r>
          </a:p>
          <a:p>
            <a:pPr marL="285750" indent="-285750">
              <a:buFont typeface="Arial" panose="020B0604020202020204" pitchFamily="34" charset="0"/>
              <a:buChar char="•"/>
            </a:pPr>
            <a:r>
              <a:rPr lang="en-US" sz="1400" dirty="0" smtClean="0"/>
              <a:t>150, 200, 250 Operating Voltage</a:t>
            </a:r>
          </a:p>
          <a:p>
            <a:pPr marL="285750" indent="-285750">
              <a:buFont typeface="Arial" panose="020B0604020202020204" pitchFamily="34" charset="0"/>
              <a:buChar char="•"/>
            </a:pPr>
            <a:r>
              <a:rPr lang="en-US" sz="1400" dirty="0" smtClean="0"/>
              <a:t>12-72V battery charging standard </a:t>
            </a:r>
          </a:p>
          <a:p>
            <a:pPr marL="285750" indent="-285750">
              <a:buFont typeface="Arial" panose="020B0604020202020204" pitchFamily="34" charset="0"/>
              <a:buChar char="•"/>
            </a:pPr>
            <a:r>
              <a:rPr lang="en-US" sz="1400" dirty="0" smtClean="0"/>
              <a:t>DC-GFP and Arc Fault Protection</a:t>
            </a:r>
          </a:p>
          <a:p>
            <a:pPr marL="285750" indent="-285750">
              <a:buFont typeface="Arial" panose="020B0604020202020204" pitchFamily="34" charset="0"/>
              <a:buChar char="•"/>
            </a:pPr>
            <a:r>
              <a:rPr lang="en-US" sz="1400" dirty="0" smtClean="0"/>
              <a:t>Solar, Wind and Hydro modes</a:t>
            </a:r>
          </a:p>
          <a:p>
            <a:pPr marL="285750" indent="-285750">
              <a:buFont typeface="Arial" panose="020B0604020202020204" pitchFamily="34" charset="0"/>
              <a:buChar char="•"/>
            </a:pPr>
            <a:r>
              <a:rPr lang="en-US" sz="1400" dirty="0" smtClean="0"/>
              <a:t>Exclusive HyperVOC extends VOC limits</a:t>
            </a:r>
          </a:p>
          <a:p>
            <a:pPr marL="285750" indent="-285750">
              <a:buFont typeface="Arial" panose="020B0604020202020204" pitchFamily="34" charset="0"/>
              <a:buChar char="•"/>
            </a:pPr>
            <a:r>
              <a:rPr lang="en-US" sz="1400" dirty="0" smtClean="0"/>
              <a:t>Manual and Auto EQ</a:t>
            </a:r>
          </a:p>
          <a:p>
            <a:pPr marL="285750" indent="-285750">
              <a:buFont typeface="Arial" panose="020B0604020202020204" pitchFamily="34" charset="0"/>
              <a:buChar char="•"/>
            </a:pPr>
            <a:r>
              <a:rPr lang="en-US" sz="1400" dirty="0" smtClean="0"/>
              <a:t>Full Internet Capable</a:t>
            </a:r>
            <a:endParaRPr lang="en-US" sz="1400" dirty="0"/>
          </a:p>
        </p:txBody>
      </p:sp>
      <p:sp>
        <p:nvSpPr>
          <p:cNvPr id="7" name="TextBox 6"/>
          <p:cNvSpPr txBox="1"/>
          <p:nvPr/>
        </p:nvSpPr>
        <p:spPr>
          <a:xfrm>
            <a:off x="4876800" y="4953000"/>
            <a:ext cx="4114800" cy="1600438"/>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Remote and local displays possible</a:t>
            </a:r>
          </a:p>
          <a:p>
            <a:pPr marL="285750" indent="-285750">
              <a:buFont typeface="Arial" panose="020B0604020202020204" pitchFamily="34" charset="0"/>
              <a:buChar char="•"/>
            </a:pPr>
            <a:r>
              <a:rPr lang="en-US" sz="1400" dirty="0" smtClean="0"/>
              <a:t>380 days of daily history, 24 hours of data a 5 minute intervals</a:t>
            </a:r>
          </a:p>
          <a:p>
            <a:pPr marL="285750" indent="-285750">
              <a:buFont typeface="Arial" panose="020B0604020202020204" pitchFamily="34" charset="0"/>
              <a:buChar char="•"/>
            </a:pPr>
            <a:r>
              <a:rPr lang="en-US" sz="1400" dirty="0" smtClean="0"/>
              <a:t>Communications – Ethernet, Modbus and RS232</a:t>
            </a:r>
          </a:p>
          <a:p>
            <a:pPr marL="285750" indent="-285750">
              <a:buFont typeface="Arial" panose="020B0604020202020204" pitchFamily="34" charset="0"/>
              <a:buChar char="•"/>
            </a:pPr>
            <a:r>
              <a:rPr lang="en-US" sz="1400" dirty="0" smtClean="0"/>
              <a:t>Parallel operation for multiple Classic systems</a:t>
            </a:r>
          </a:p>
          <a:p>
            <a:pPr marL="285750" indent="-285750">
              <a:buFont typeface="Arial" panose="020B0604020202020204" pitchFamily="34" charset="0"/>
              <a:buChar char="•"/>
            </a:pPr>
            <a:r>
              <a:rPr lang="en-US" sz="1400" dirty="0" smtClean="0"/>
              <a:t>ETL listed for the USA and Canada</a:t>
            </a:r>
          </a:p>
          <a:p>
            <a:pPr marL="285750" indent="-285750">
              <a:buFont typeface="Arial" panose="020B0604020202020204" pitchFamily="34" charset="0"/>
              <a:buChar char="•"/>
            </a:pPr>
            <a:r>
              <a:rPr lang="en-US" sz="1400" dirty="0" smtClean="0"/>
              <a:t>Made in America</a:t>
            </a:r>
            <a:endParaRPr lang="en-US" sz="1400"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7600" y="6100396"/>
            <a:ext cx="990600" cy="6477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p:cNvSpPr>
          <p:nvPr>
            <p:ph type="ctrTitle"/>
          </p:nvPr>
        </p:nvSpPr>
        <p:spPr>
          <a:xfrm>
            <a:off x="228600" y="4114800"/>
            <a:ext cx="8686800" cy="533400"/>
          </a:xfrm>
        </p:spPr>
        <p:txBody>
          <a:bodyPr/>
          <a:lstStyle>
            <a:extLst/>
          </a:lstStyle>
          <a:p>
            <a:r>
              <a:rPr lang="en-US" sz="3600" b="1" dirty="0" smtClean="0">
                <a:latin typeface="Hafnium Sample" panose="00000400000000000000" pitchFamily="2" charset="0"/>
              </a:rPr>
              <a:t>Classic LITE 150, 200, 250</a:t>
            </a:r>
            <a:endParaRPr lang="en-US" sz="3600" b="1" dirty="0">
              <a:latin typeface="Hafnium Sample" panose="00000400000000000000" pitchFamily="2" charset="0"/>
            </a:endParaRPr>
          </a:p>
        </p:txBody>
      </p:sp>
      <p:sp>
        <p:nvSpPr>
          <p:cNvPr id="4" name="TextBox 3"/>
          <p:cNvSpPr txBox="1"/>
          <p:nvPr/>
        </p:nvSpPr>
        <p:spPr>
          <a:xfrm>
            <a:off x="457200" y="304800"/>
            <a:ext cx="4876800" cy="2954655"/>
          </a:xfrm>
          <a:prstGeom prst="rect">
            <a:avLst/>
          </a:prstGeom>
          <a:noFill/>
        </p:spPr>
        <p:txBody>
          <a:bodyPr wrap="square" rtlCol="0">
            <a:spAutoFit/>
          </a:bodyPr>
          <a:lstStyle/>
          <a:p>
            <a:r>
              <a:rPr lang="en-US" sz="2400" dirty="0" smtClean="0"/>
              <a:t>THE CLASSIC LITE</a:t>
            </a:r>
          </a:p>
          <a:p>
            <a:endParaRPr lang="en-US" dirty="0" smtClean="0"/>
          </a:p>
          <a:p>
            <a:r>
              <a:rPr lang="en-US" dirty="0" smtClean="0"/>
              <a:t>The Classic Lite line of MPPT charge controllers has all the power of the Classics have but at a reduced price. The Classic Lite, like the Classic, can charge from 12 to 72 volt batteries with output up to 96 amps. Why would you choose a lesser controller for your system?</a:t>
            </a:r>
          </a:p>
          <a:p>
            <a:endParaRPr lang="en-US" dirty="0"/>
          </a:p>
          <a:p>
            <a:r>
              <a:rPr lang="en-US" dirty="0" smtClean="0"/>
              <a:t>All Classics have free upgradeable firmware, making sure these units never are out dated.</a:t>
            </a:r>
            <a:endParaRPr lang="en-US" dirty="0"/>
          </a:p>
        </p:txBody>
      </p:sp>
      <p:sp>
        <p:nvSpPr>
          <p:cNvPr id="6" name="TextBox 5"/>
          <p:cNvSpPr txBox="1"/>
          <p:nvPr/>
        </p:nvSpPr>
        <p:spPr>
          <a:xfrm>
            <a:off x="304800" y="4800600"/>
            <a:ext cx="4114800" cy="1815882"/>
          </a:xfrm>
          <a:prstGeom prst="rect">
            <a:avLst/>
          </a:prstGeom>
          <a:noFill/>
        </p:spPr>
        <p:txBody>
          <a:bodyPr wrap="square" rtlCol="0">
            <a:spAutoFit/>
          </a:bodyPr>
          <a:lstStyle/>
          <a:p>
            <a:r>
              <a:rPr lang="en-US" sz="1400" dirty="0" smtClean="0">
                <a:solidFill>
                  <a:srgbClr val="FFFF00"/>
                </a:solidFill>
              </a:rPr>
              <a:t>FEATURES</a:t>
            </a:r>
          </a:p>
          <a:p>
            <a:pPr marL="285750" indent="-285750">
              <a:buFont typeface="Arial" panose="020B0604020202020204" pitchFamily="34" charset="0"/>
              <a:buChar char="•"/>
            </a:pPr>
            <a:r>
              <a:rPr lang="en-US" sz="1400" dirty="0" smtClean="0"/>
              <a:t>150, 200 &amp; 250 Operating Voltage</a:t>
            </a:r>
          </a:p>
          <a:p>
            <a:pPr marL="285750" indent="-285750">
              <a:buFont typeface="Arial" panose="020B0604020202020204" pitchFamily="34" charset="0"/>
              <a:buChar char="•"/>
            </a:pPr>
            <a:r>
              <a:rPr lang="en-US" sz="1400" dirty="0" smtClean="0"/>
              <a:t>Dip switch programming</a:t>
            </a:r>
          </a:p>
          <a:p>
            <a:pPr marL="285750" indent="-285750">
              <a:buFont typeface="Arial" panose="020B0604020202020204" pitchFamily="34" charset="0"/>
              <a:buChar char="•"/>
            </a:pPr>
            <a:r>
              <a:rPr lang="en-US" sz="1400" dirty="0" smtClean="0"/>
              <a:t>12-72V battery charging standard </a:t>
            </a:r>
          </a:p>
          <a:p>
            <a:pPr marL="285750" indent="-285750">
              <a:buFont typeface="Arial" panose="020B0604020202020204" pitchFamily="34" charset="0"/>
              <a:buChar char="•"/>
            </a:pPr>
            <a:r>
              <a:rPr lang="en-US" sz="1400" dirty="0" smtClean="0"/>
              <a:t>Solar, Wind and Hydro modes</a:t>
            </a:r>
          </a:p>
          <a:p>
            <a:pPr marL="285750" indent="-285750">
              <a:buFont typeface="Arial" panose="020B0604020202020204" pitchFamily="34" charset="0"/>
              <a:buChar char="•"/>
            </a:pPr>
            <a:r>
              <a:rPr lang="en-US" sz="1400" dirty="0" smtClean="0"/>
              <a:t>Exclusive HyperVOC extends VOC limits</a:t>
            </a:r>
          </a:p>
          <a:p>
            <a:pPr marL="285750" indent="-285750">
              <a:buFont typeface="Arial" panose="020B0604020202020204" pitchFamily="34" charset="0"/>
              <a:buChar char="•"/>
            </a:pPr>
            <a:r>
              <a:rPr lang="en-US" sz="1400" dirty="0" smtClean="0"/>
              <a:t>Manual and Auto EQ</a:t>
            </a:r>
          </a:p>
          <a:p>
            <a:pPr marL="285750" indent="-285750">
              <a:buFont typeface="Arial" panose="020B0604020202020204" pitchFamily="34" charset="0"/>
              <a:buChar char="•"/>
            </a:pPr>
            <a:r>
              <a:rPr lang="en-US" sz="1400" dirty="0" smtClean="0"/>
              <a:t>Full Internet Capable</a:t>
            </a:r>
            <a:endParaRPr lang="en-US" sz="1400" dirty="0"/>
          </a:p>
        </p:txBody>
      </p:sp>
      <p:sp>
        <p:nvSpPr>
          <p:cNvPr id="7" name="TextBox 6"/>
          <p:cNvSpPr txBox="1"/>
          <p:nvPr/>
        </p:nvSpPr>
        <p:spPr>
          <a:xfrm>
            <a:off x="4800600" y="4800600"/>
            <a:ext cx="4114800" cy="1815882"/>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Works with the Classic MNGP remote display</a:t>
            </a:r>
          </a:p>
          <a:p>
            <a:pPr marL="285750" indent="-285750">
              <a:buFont typeface="Arial" panose="020B0604020202020204" pitchFamily="34" charset="0"/>
              <a:buChar char="•"/>
            </a:pPr>
            <a:r>
              <a:rPr lang="en-US" sz="1400" dirty="0"/>
              <a:t>LED indicators for charge state (Bulk, Absorb and Float)</a:t>
            </a:r>
            <a:endParaRPr lang="en-US" sz="1400" dirty="0" smtClean="0"/>
          </a:p>
          <a:p>
            <a:pPr marL="285750" indent="-285750">
              <a:buFont typeface="Arial" panose="020B0604020202020204" pitchFamily="34" charset="0"/>
              <a:buChar char="•"/>
            </a:pPr>
            <a:r>
              <a:rPr lang="en-US" sz="1400" dirty="0" smtClean="0"/>
              <a:t>380 days of daily history, 24 hours of data a 5 minute intervals</a:t>
            </a:r>
          </a:p>
          <a:p>
            <a:pPr marL="285750" indent="-285750">
              <a:buFont typeface="Arial" panose="020B0604020202020204" pitchFamily="34" charset="0"/>
              <a:buChar char="•"/>
            </a:pPr>
            <a:r>
              <a:rPr lang="en-US" sz="1400" dirty="0" smtClean="0"/>
              <a:t>Communications – Ethernet, Modbus and RS232</a:t>
            </a:r>
          </a:p>
          <a:p>
            <a:pPr marL="285750" indent="-285750">
              <a:buFont typeface="Arial" panose="020B0604020202020204" pitchFamily="34" charset="0"/>
              <a:buChar char="•"/>
            </a:pPr>
            <a:r>
              <a:rPr lang="en-US" sz="1400" dirty="0" smtClean="0"/>
              <a:t>Parallel operation for multiple Classic systems</a:t>
            </a:r>
          </a:p>
          <a:p>
            <a:pPr marL="285750" indent="-285750">
              <a:buFont typeface="Arial" panose="020B0604020202020204" pitchFamily="34" charset="0"/>
              <a:buChar char="•"/>
            </a:pPr>
            <a:r>
              <a:rPr lang="en-US" sz="1400" dirty="0" smtClean="0"/>
              <a:t>ETL listed for the USA and Canada</a:t>
            </a:r>
          </a:p>
          <a:p>
            <a:pPr marL="285750" indent="-285750">
              <a:buFont typeface="Arial" panose="020B0604020202020204" pitchFamily="34" charset="0"/>
              <a:buChar char="•"/>
            </a:pPr>
            <a:r>
              <a:rPr lang="en-US" sz="1400" dirty="0" smtClean="0"/>
              <a:t>Made in America</a:t>
            </a:r>
            <a:endParaRPr lang="en-US" sz="1400"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0705" y="152400"/>
            <a:ext cx="1614851" cy="35052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1400" y="6100396"/>
            <a:ext cx="990600" cy="647700"/>
          </a:xfrm>
          <a:prstGeom prst="rect">
            <a:avLst/>
          </a:prstGeom>
        </p:spPr>
      </p:pic>
    </p:spTree>
    <p:custDataLst>
      <p:tags r:id="rId1"/>
    </p:custDataLst>
    <p:extLst>
      <p:ext uri="{BB962C8B-B14F-4D97-AF65-F5344CB8AC3E}">
        <p14:creationId xmlns:p14="http://schemas.microsoft.com/office/powerpoint/2010/main" val="3004462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72947">
            <a:off x="5260753" y="-410197"/>
            <a:ext cx="4255512" cy="3429000"/>
          </a:xfrm>
          <a:prstGeom prst="rect">
            <a:avLst/>
          </a:prstGeom>
        </p:spPr>
      </p:pic>
      <p:sp>
        <p:nvSpPr>
          <p:cNvPr id="3" name="Rectangle 2"/>
          <p:cNvSpPr>
            <a:spLocks noGrp="1"/>
          </p:cNvSpPr>
          <p:nvPr>
            <p:ph type="ctrTitle"/>
          </p:nvPr>
        </p:nvSpPr>
        <p:spPr>
          <a:xfrm>
            <a:off x="228600" y="4114800"/>
            <a:ext cx="8610600" cy="533400"/>
          </a:xfrm>
        </p:spPr>
        <p:txBody>
          <a:bodyPr/>
          <a:lstStyle>
            <a:extLst/>
          </a:lstStyle>
          <a:p>
            <a:r>
              <a:rPr lang="en-US" sz="3600" b="1" dirty="0" smtClean="0">
                <a:latin typeface="Hafnium Sample" panose="00000400000000000000" pitchFamily="2" charset="0"/>
              </a:rPr>
              <a:t>Solar, wind &amp; hydro</a:t>
            </a:r>
            <a:endParaRPr lang="en-US" sz="3600" b="1" dirty="0">
              <a:latin typeface="Hafnium Sample" panose="00000400000000000000" pitchFamily="2"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0800" y="-24414"/>
            <a:ext cx="1975418" cy="3733800"/>
          </a:xfrm>
          <a:prstGeom prst="rect">
            <a:avLst/>
          </a:prstGeom>
        </p:spPr>
      </p:pic>
      <p:sp>
        <p:nvSpPr>
          <p:cNvPr id="4" name="TextBox 3"/>
          <p:cNvSpPr txBox="1"/>
          <p:nvPr/>
        </p:nvSpPr>
        <p:spPr>
          <a:xfrm>
            <a:off x="762000" y="304800"/>
            <a:ext cx="5257800" cy="1846659"/>
          </a:xfrm>
          <a:prstGeom prst="rect">
            <a:avLst/>
          </a:prstGeom>
          <a:noFill/>
        </p:spPr>
        <p:txBody>
          <a:bodyPr wrap="square" rtlCol="0">
            <a:spAutoFit/>
          </a:bodyPr>
          <a:lstStyle/>
          <a:p>
            <a:r>
              <a:rPr lang="en-US" sz="2400" dirty="0" smtClean="0"/>
              <a:t>SOLAR, WIND &amp; HYDRO</a:t>
            </a:r>
          </a:p>
          <a:p>
            <a:endParaRPr lang="en-US" dirty="0"/>
          </a:p>
          <a:p>
            <a:r>
              <a:rPr lang="en-US" dirty="0"/>
              <a:t>All Classics are Solar, Wind and Hydro capable. </a:t>
            </a:r>
            <a:r>
              <a:rPr lang="en-US" dirty="0" smtClean="0"/>
              <a:t> The </a:t>
            </a:r>
            <a:r>
              <a:rPr lang="en-US" dirty="0"/>
              <a:t>Classic has several different tracking algorithms. This allows it to work with Solar, Wind and Hydro. Each mode is fully adjustable </a:t>
            </a:r>
            <a:r>
              <a:rPr lang="en-US" dirty="0" smtClean="0"/>
              <a:t>to </a:t>
            </a:r>
            <a:r>
              <a:rPr lang="en-US" dirty="0"/>
              <a:t>allow the user to fine tune </a:t>
            </a:r>
            <a:r>
              <a:rPr lang="en-US" dirty="0" smtClean="0"/>
              <a:t>to their </a:t>
            </a:r>
            <a:r>
              <a:rPr lang="en-US" dirty="0"/>
              <a:t>input source.</a:t>
            </a: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57600" y="6100396"/>
            <a:ext cx="990600" cy="647700"/>
          </a:xfrm>
          <a:prstGeom prst="rect">
            <a:avLst/>
          </a:prstGeom>
        </p:spPr>
      </p:pic>
    </p:spTree>
    <p:custDataLst>
      <p:tags r:id="rId1"/>
    </p:custDataLst>
    <p:extLst>
      <p:ext uri="{BB962C8B-B14F-4D97-AF65-F5344CB8AC3E}">
        <p14:creationId xmlns:p14="http://schemas.microsoft.com/office/powerpoint/2010/main" val="4079715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p:cNvSpPr>
          <p:nvPr>
            <p:ph type="ctrTitle"/>
          </p:nvPr>
        </p:nvSpPr>
        <p:spPr>
          <a:xfrm>
            <a:off x="228600" y="4114800"/>
            <a:ext cx="8610600" cy="533400"/>
          </a:xfrm>
        </p:spPr>
        <p:txBody>
          <a:bodyPr/>
          <a:lstStyle>
            <a:extLst/>
          </a:lstStyle>
          <a:p>
            <a:r>
              <a:rPr lang="en-US" sz="3600" b="1" dirty="0" smtClean="0">
                <a:latin typeface="Hafnium Sample" panose="00000400000000000000" pitchFamily="2" charset="0"/>
              </a:rPr>
              <a:t>communications</a:t>
            </a:r>
            <a:endParaRPr lang="en-US" sz="3600" b="1" dirty="0">
              <a:latin typeface="Hafnium Sample" panose="00000400000000000000" pitchFamily="2"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7000" y="0"/>
            <a:ext cx="1975418" cy="3733800"/>
          </a:xfrm>
          <a:prstGeom prst="rect">
            <a:avLst/>
          </a:prstGeom>
        </p:spPr>
      </p:pic>
      <p:sp>
        <p:nvSpPr>
          <p:cNvPr id="4" name="TextBox 3"/>
          <p:cNvSpPr txBox="1"/>
          <p:nvPr/>
        </p:nvSpPr>
        <p:spPr>
          <a:xfrm>
            <a:off x="762000" y="304800"/>
            <a:ext cx="5257800" cy="1938992"/>
          </a:xfrm>
          <a:prstGeom prst="rect">
            <a:avLst/>
          </a:prstGeom>
          <a:noFill/>
        </p:spPr>
        <p:txBody>
          <a:bodyPr wrap="square" rtlCol="0">
            <a:spAutoFit/>
          </a:bodyPr>
          <a:lstStyle/>
          <a:p>
            <a:r>
              <a:rPr lang="en-US" sz="2400" dirty="0" smtClean="0"/>
              <a:t>ETHERNET MODBUS &amp; RS232</a:t>
            </a:r>
          </a:p>
          <a:p>
            <a:endParaRPr lang="en-US" sz="2400" dirty="0" smtClean="0"/>
          </a:p>
          <a:p>
            <a:r>
              <a:rPr lang="en-US" dirty="0"/>
              <a:t>The Classic uses a published Modbus Protocol allowing users to interface with the Classic. Modbus allows you to tailor your own software to communicate with </a:t>
            </a:r>
            <a:r>
              <a:rPr lang="en-US" dirty="0" smtClean="0"/>
              <a:t>your </a:t>
            </a:r>
            <a:r>
              <a:rPr lang="en-US" dirty="0"/>
              <a:t>Classic</a:t>
            </a:r>
            <a:r>
              <a:rPr lang="en-US" dirty="0" smtClean="0"/>
              <a:t>. The Classic speaks Modbus over RS232 or TCP/IP </a:t>
            </a:r>
            <a:endParaRPr lang="en-US" dirty="0"/>
          </a:p>
        </p:txBody>
      </p:sp>
      <p:sp>
        <p:nvSpPr>
          <p:cNvPr id="6" name="TextBox 5"/>
          <p:cNvSpPr txBox="1"/>
          <p:nvPr/>
        </p:nvSpPr>
        <p:spPr>
          <a:xfrm>
            <a:off x="304800" y="4888468"/>
            <a:ext cx="6248400" cy="369332"/>
          </a:xfrm>
          <a:prstGeom prst="rect">
            <a:avLst/>
          </a:prstGeom>
          <a:noFill/>
        </p:spPr>
        <p:txBody>
          <a:bodyPr wrap="square" rtlCol="0">
            <a:spAutoFit/>
          </a:bodyPr>
          <a:lstStyle/>
          <a:p>
            <a:r>
              <a:rPr lang="en-US" dirty="0"/>
              <a:t>MidNite also offers software for communicating with </a:t>
            </a:r>
            <a:r>
              <a:rPr lang="en-US" dirty="0" smtClean="0"/>
              <a:t>the Classic</a:t>
            </a:r>
            <a:r>
              <a:rPr lang="en-US" dirty="0"/>
              <a:t>.</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7600" y="6100396"/>
            <a:ext cx="990600" cy="647700"/>
          </a:xfrm>
          <a:prstGeom prst="rect">
            <a:avLst/>
          </a:prstGeom>
        </p:spPr>
      </p:pic>
    </p:spTree>
    <p:custDataLst>
      <p:tags r:id="rId1"/>
    </p:custDataLst>
    <p:extLst>
      <p:ext uri="{BB962C8B-B14F-4D97-AF65-F5344CB8AC3E}">
        <p14:creationId xmlns:p14="http://schemas.microsoft.com/office/powerpoint/2010/main" val="100018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785683" y="2335348"/>
            <a:ext cx="2089769" cy="1316736"/>
          </a:xfrm>
          <a:prstGeom prst="rect">
            <a:avLst/>
          </a:prstGeom>
        </p:spPr>
      </p:pic>
      <p:sp>
        <p:nvSpPr>
          <p:cNvPr id="3" name="Rectangle 2"/>
          <p:cNvSpPr>
            <a:spLocks noGrp="1"/>
          </p:cNvSpPr>
          <p:nvPr>
            <p:ph type="ctrTitle"/>
          </p:nvPr>
        </p:nvSpPr>
        <p:spPr>
          <a:xfrm>
            <a:off x="228600" y="4114800"/>
            <a:ext cx="8610600" cy="533400"/>
          </a:xfrm>
        </p:spPr>
        <p:txBody>
          <a:bodyPr/>
          <a:lstStyle>
            <a:extLst/>
          </a:lstStyle>
          <a:p>
            <a:r>
              <a:rPr lang="en-US" sz="3600" b="1" dirty="0" smtClean="0">
                <a:latin typeface="Hafnium Sample" panose="00000400000000000000" pitchFamily="2" charset="0"/>
              </a:rPr>
              <a:t>Dc-</a:t>
            </a:r>
            <a:r>
              <a:rPr lang="en-US" sz="3600" b="1" dirty="0" err="1" smtClean="0">
                <a:latin typeface="Hafnium Sample" panose="00000400000000000000" pitchFamily="2" charset="0"/>
              </a:rPr>
              <a:t>gFp</a:t>
            </a:r>
            <a:r>
              <a:rPr lang="en-US" sz="3600" b="1" dirty="0" smtClean="0">
                <a:latin typeface="Hafnium Sample" panose="00000400000000000000" pitchFamily="2" charset="0"/>
              </a:rPr>
              <a:t> &amp; arc fault protection</a:t>
            </a:r>
            <a:endParaRPr lang="en-US" sz="3600" b="1" dirty="0">
              <a:latin typeface="Hafnium Sample" panose="00000400000000000000" pitchFamily="2" charset="0"/>
            </a:endParaRPr>
          </a:p>
        </p:txBody>
      </p:sp>
      <p:sp>
        <p:nvSpPr>
          <p:cNvPr id="4" name="TextBox 3"/>
          <p:cNvSpPr txBox="1"/>
          <p:nvPr/>
        </p:nvSpPr>
        <p:spPr>
          <a:xfrm>
            <a:off x="914400" y="389138"/>
            <a:ext cx="7162800" cy="2769989"/>
          </a:xfrm>
          <a:prstGeom prst="rect">
            <a:avLst/>
          </a:prstGeom>
          <a:noFill/>
        </p:spPr>
        <p:txBody>
          <a:bodyPr wrap="square" rtlCol="0">
            <a:spAutoFit/>
          </a:bodyPr>
          <a:lstStyle/>
          <a:p>
            <a:r>
              <a:rPr lang="en-US" sz="2400" dirty="0" smtClean="0"/>
              <a:t>DC-GFP &amp;  ARC FAULT</a:t>
            </a:r>
          </a:p>
          <a:p>
            <a:endParaRPr lang="en-US" sz="2400" dirty="0"/>
          </a:p>
          <a:p>
            <a:r>
              <a:rPr lang="en-US" dirty="0" smtClean="0"/>
              <a:t>The Classic’s DC-GFP and Arc Fault capabilities are at the fore front of the industry saving you time, space and money. The Classic is the worlds only Arc Fault detecting controller and comes standard in all models except the Classic Lite.</a:t>
            </a:r>
          </a:p>
          <a:p>
            <a:endParaRPr lang="en-US" dirty="0"/>
          </a:p>
          <a:p>
            <a:r>
              <a:rPr lang="en-US" dirty="0" smtClean="0"/>
              <a:t>Ground fault protection is a built-in feature on the Classic and Classic Lite. </a:t>
            </a:r>
          </a:p>
          <a:p>
            <a:endParaRPr lang="en-US" dirty="0"/>
          </a:p>
          <a:p>
            <a:endParaRPr lang="en-US" dirty="0"/>
          </a:p>
        </p:txBody>
      </p:sp>
      <p:sp>
        <p:nvSpPr>
          <p:cNvPr id="6" name="TextBox 5"/>
          <p:cNvSpPr txBox="1"/>
          <p:nvPr/>
        </p:nvSpPr>
        <p:spPr>
          <a:xfrm>
            <a:off x="304800" y="4800600"/>
            <a:ext cx="7010400" cy="646331"/>
          </a:xfrm>
          <a:prstGeom prst="rect">
            <a:avLst/>
          </a:prstGeom>
          <a:noFill/>
        </p:spPr>
        <p:txBody>
          <a:bodyPr wrap="square" rtlCol="0">
            <a:spAutoFit/>
          </a:bodyPr>
          <a:lstStyle/>
          <a:p>
            <a:r>
              <a:rPr lang="en-US" dirty="0" smtClean="0"/>
              <a:t>The </a:t>
            </a:r>
            <a:r>
              <a:rPr lang="en-US" dirty="0"/>
              <a:t>Classic is made </a:t>
            </a:r>
            <a:r>
              <a:rPr lang="en-US" dirty="0" smtClean="0"/>
              <a:t>to work in conjunction </a:t>
            </a:r>
            <a:r>
              <a:rPr lang="en-US" dirty="0"/>
              <a:t>with our </a:t>
            </a:r>
            <a:r>
              <a:rPr lang="en-US" dirty="0" smtClean="0"/>
              <a:t>new GFP breaker assembly.</a:t>
            </a:r>
          </a:p>
          <a:p>
            <a:r>
              <a:rPr lang="en-US" dirty="0"/>
              <a:t>Arc Fault detection is required by </a:t>
            </a:r>
            <a:r>
              <a:rPr lang="en-US" dirty="0" smtClean="0"/>
              <a:t>NEC code.</a:t>
            </a:r>
            <a:endParaRPr lang="en-US"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7600" y="6100396"/>
            <a:ext cx="990600" cy="647700"/>
          </a:xfrm>
          <a:prstGeom prst="rect">
            <a:avLst/>
          </a:prstGeom>
        </p:spPr>
      </p:pic>
    </p:spTree>
    <p:custDataLst>
      <p:tags r:id="rId1"/>
    </p:custDataLst>
    <p:extLst>
      <p:ext uri="{BB962C8B-B14F-4D97-AF65-F5344CB8AC3E}">
        <p14:creationId xmlns:p14="http://schemas.microsoft.com/office/powerpoint/2010/main" val="1479224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p:cNvSpPr>
          <p:nvPr>
            <p:ph type="ctrTitle"/>
          </p:nvPr>
        </p:nvSpPr>
        <p:spPr>
          <a:xfrm>
            <a:off x="228600" y="4114800"/>
            <a:ext cx="8610600" cy="533400"/>
          </a:xfrm>
        </p:spPr>
        <p:txBody>
          <a:bodyPr/>
          <a:lstStyle>
            <a:extLst/>
          </a:lstStyle>
          <a:p>
            <a:r>
              <a:rPr lang="en-US" sz="3600" b="1" dirty="0" smtClean="0">
                <a:latin typeface="Hafnium Sample" panose="00000400000000000000" pitchFamily="2" charset="0"/>
              </a:rPr>
              <a:t>Auto or manual </a:t>
            </a:r>
            <a:r>
              <a:rPr lang="en-US" sz="3600" b="1" dirty="0" err="1" smtClean="0">
                <a:latin typeface="Hafnium Sample" panose="00000400000000000000" pitchFamily="2" charset="0"/>
              </a:rPr>
              <a:t>eq</a:t>
            </a:r>
            <a:endParaRPr lang="en-US" sz="3600" b="1" dirty="0">
              <a:latin typeface="Hafnium Sample" panose="00000400000000000000" pitchFamily="2"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7000" y="0"/>
            <a:ext cx="1975418" cy="3733800"/>
          </a:xfrm>
          <a:prstGeom prst="rect">
            <a:avLst/>
          </a:prstGeom>
        </p:spPr>
      </p:pic>
      <p:sp>
        <p:nvSpPr>
          <p:cNvPr id="4" name="TextBox 3"/>
          <p:cNvSpPr txBox="1"/>
          <p:nvPr/>
        </p:nvSpPr>
        <p:spPr>
          <a:xfrm>
            <a:off x="762000" y="304800"/>
            <a:ext cx="5257800" cy="2492990"/>
          </a:xfrm>
          <a:prstGeom prst="rect">
            <a:avLst/>
          </a:prstGeom>
          <a:noFill/>
        </p:spPr>
        <p:txBody>
          <a:bodyPr wrap="square" rtlCol="0">
            <a:spAutoFit/>
          </a:bodyPr>
          <a:lstStyle/>
          <a:p>
            <a:r>
              <a:rPr lang="en-US" sz="2400" dirty="0" smtClean="0"/>
              <a:t>AUTO OR MANUAL EQ MODES</a:t>
            </a:r>
          </a:p>
          <a:p>
            <a:endParaRPr lang="en-US" sz="2400" dirty="0" smtClean="0"/>
          </a:p>
          <a:p>
            <a:r>
              <a:rPr lang="en-US" dirty="0"/>
              <a:t>The Classic has 2 modes you can use to Equalize the </a:t>
            </a:r>
            <a:r>
              <a:rPr lang="en-US" dirty="0" smtClean="0"/>
              <a:t>battery. Either </a:t>
            </a:r>
            <a:r>
              <a:rPr lang="en-US" dirty="0"/>
              <a:t>manual or auto.</a:t>
            </a:r>
          </a:p>
          <a:p>
            <a:endParaRPr lang="en-US" dirty="0"/>
          </a:p>
          <a:p>
            <a:r>
              <a:rPr lang="en-US" dirty="0"/>
              <a:t>Auto EQ has a user adjustable interval between EQ charges as well as a </a:t>
            </a:r>
            <a:r>
              <a:rPr lang="en-US" dirty="0" smtClean="0"/>
              <a:t>“Days” </a:t>
            </a:r>
            <a:r>
              <a:rPr lang="en-US" dirty="0"/>
              <a:t>function to retry if the EQ did not complete on the first day.</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7600" y="6100396"/>
            <a:ext cx="990600" cy="647700"/>
          </a:xfrm>
          <a:prstGeom prst="rect">
            <a:avLst/>
          </a:prstGeom>
        </p:spPr>
      </p:pic>
    </p:spTree>
    <p:custDataLst>
      <p:tags r:id="rId1"/>
    </p:custDataLst>
    <p:extLst>
      <p:ext uri="{BB962C8B-B14F-4D97-AF65-F5344CB8AC3E}">
        <p14:creationId xmlns:p14="http://schemas.microsoft.com/office/powerpoint/2010/main" val="7368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p:cNvSpPr>
          <p:nvPr>
            <p:ph type="ctrTitle"/>
          </p:nvPr>
        </p:nvSpPr>
        <p:spPr>
          <a:xfrm>
            <a:off x="228600" y="4114800"/>
            <a:ext cx="8610600" cy="533400"/>
          </a:xfrm>
        </p:spPr>
        <p:txBody>
          <a:bodyPr/>
          <a:lstStyle>
            <a:extLst/>
          </a:lstStyle>
          <a:p>
            <a:r>
              <a:rPr lang="en-US" sz="3600" b="1" dirty="0" smtClean="0">
                <a:latin typeface="Hafnium Sample" panose="00000400000000000000" pitchFamily="2" charset="0"/>
              </a:rPr>
              <a:t>LED MODES</a:t>
            </a:r>
            <a:endParaRPr lang="en-US" sz="3600" b="1" dirty="0">
              <a:latin typeface="Hafnium Sample" panose="00000400000000000000" pitchFamily="2" charset="0"/>
            </a:endParaRPr>
          </a:p>
        </p:txBody>
      </p:sp>
      <p:sp>
        <p:nvSpPr>
          <p:cNvPr id="4" name="TextBox 3"/>
          <p:cNvSpPr txBox="1"/>
          <p:nvPr/>
        </p:nvSpPr>
        <p:spPr>
          <a:xfrm>
            <a:off x="762000" y="304800"/>
            <a:ext cx="5257800" cy="1661993"/>
          </a:xfrm>
          <a:prstGeom prst="rect">
            <a:avLst/>
          </a:prstGeom>
          <a:noFill/>
        </p:spPr>
        <p:txBody>
          <a:bodyPr wrap="square" rtlCol="0">
            <a:spAutoFit/>
          </a:bodyPr>
          <a:lstStyle/>
          <a:p>
            <a:r>
              <a:rPr lang="en-US" sz="2400" dirty="0" smtClean="0"/>
              <a:t>CLASSIC LED MODES</a:t>
            </a:r>
          </a:p>
          <a:p>
            <a:endParaRPr lang="en-US" sz="2400" dirty="0" smtClean="0"/>
          </a:p>
          <a:p>
            <a:r>
              <a:rPr lang="en-US" dirty="0"/>
              <a:t>The Classic has several LED indicators that can be programmed to display a variety of information</a:t>
            </a:r>
            <a:r>
              <a:rPr lang="en-US" dirty="0" smtClean="0"/>
              <a:t>.</a:t>
            </a:r>
          </a:p>
          <a:p>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6700" y="6100396"/>
            <a:ext cx="990600" cy="6477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0800" y="228598"/>
            <a:ext cx="1966560" cy="3717057"/>
          </a:xfrm>
          <a:prstGeom prst="rect">
            <a:avLst/>
          </a:prstGeom>
        </p:spPr>
      </p:pic>
      <p:sp>
        <p:nvSpPr>
          <p:cNvPr id="7" name="TextBox 6"/>
          <p:cNvSpPr txBox="1"/>
          <p:nvPr/>
        </p:nvSpPr>
        <p:spPr>
          <a:xfrm>
            <a:off x="304800" y="4853126"/>
            <a:ext cx="8686800" cy="1477328"/>
          </a:xfrm>
          <a:prstGeom prst="rect">
            <a:avLst/>
          </a:prstGeom>
          <a:noFill/>
        </p:spPr>
        <p:txBody>
          <a:bodyPr wrap="square" rtlCol="0">
            <a:spAutoFit/>
          </a:bodyPr>
          <a:lstStyle/>
          <a:p>
            <a:pPr marL="285750" indent="-285750">
              <a:buFont typeface="Arial" panose="020B0604020202020204" pitchFamily="34" charset="0"/>
              <a:buChar char="•"/>
            </a:pPr>
            <a:r>
              <a:rPr lang="en-US" dirty="0"/>
              <a:t>OFF : No LED activity</a:t>
            </a:r>
          </a:p>
          <a:p>
            <a:pPr marL="285750" indent="-285750">
              <a:buFont typeface="Arial" panose="020B0604020202020204" pitchFamily="34" charset="0"/>
              <a:buChar char="•"/>
            </a:pPr>
            <a:r>
              <a:rPr lang="en-US" dirty="0"/>
              <a:t>Rick Mode: Displays errors only</a:t>
            </a:r>
          </a:p>
          <a:p>
            <a:pPr marL="285750" indent="-285750">
              <a:buFont typeface="Arial" panose="020B0604020202020204" pitchFamily="34" charset="0"/>
              <a:buChar char="•"/>
            </a:pPr>
            <a:r>
              <a:rPr lang="en-US" dirty="0"/>
              <a:t>LED Mode1 - Aux 1 and 2 indicators: Displays errors and warnings as well as a </a:t>
            </a:r>
            <a:r>
              <a:rPr lang="en-US" dirty="0" err="1"/>
              <a:t>FLoat</a:t>
            </a:r>
            <a:r>
              <a:rPr lang="en-US" dirty="0"/>
              <a:t> indicator</a:t>
            </a:r>
          </a:p>
          <a:p>
            <a:pPr marL="285750" indent="-285750">
              <a:buFont typeface="Arial" panose="020B0604020202020204" pitchFamily="34" charset="0"/>
              <a:buChar char="•"/>
            </a:pPr>
            <a:r>
              <a:rPr lang="en-US" dirty="0" err="1"/>
              <a:t>Blinky</a:t>
            </a:r>
            <a:r>
              <a:rPr lang="en-US" dirty="0"/>
              <a:t> Mode: LEDs cycle around in a loop </a:t>
            </a:r>
            <a:r>
              <a:rPr lang="en-US" dirty="0" smtClean="0"/>
              <a:t>(good </a:t>
            </a:r>
            <a:r>
              <a:rPr lang="en-US" dirty="0"/>
              <a:t>for discos and parties)</a:t>
            </a:r>
          </a:p>
          <a:p>
            <a:endParaRPr lang="en-US" dirty="0"/>
          </a:p>
        </p:txBody>
      </p:sp>
    </p:spTree>
    <p:custDataLst>
      <p:tags r:id="rId1"/>
    </p:custDataLst>
    <p:extLst>
      <p:ext uri="{BB962C8B-B14F-4D97-AF65-F5344CB8AC3E}">
        <p14:creationId xmlns:p14="http://schemas.microsoft.com/office/powerpoint/2010/main" val="25455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p:cNvSpPr>
          <p:nvPr>
            <p:ph type="ctrTitle"/>
          </p:nvPr>
        </p:nvSpPr>
        <p:spPr>
          <a:xfrm>
            <a:off x="228600" y="4114800"/>
            <a:ext cx="8686800" cy="533400"/>
          </a:xfrm>
        </p:spPr>
        <p:txBody>
          <a:bodyPr/>
          <a:lstStyle>
            <a:extLst/>
          </a:lstStyle>
          <a:p>
            <a:r>
              <a:rPr lang="en-US" sz="3600" b="1" dirty="0" smtClean="0">
                <a:latin typeface="Hafnium Sample" panose="00000400000000000000" pitchFamily="2" charset="0"/>
              </a:rPr>
              <a:t>Firmware updates</a:t>
            </a:r>
            <a:endParaRPr lang="en-US" sz="3600" b="1" dirty="0">
              <a:latin typeface="Hafnium Sample" panose="00000400000000000000" pitchFamily="2" charset="0"/>
            </a:endParaRPr>
          </a:p>
        </p:txBody>
      </p:sp>
      <p:sp>
        <p:nvSpPr>
          <p:cNvPr id="4" name="TextBox 3"/>
          <p:cNvSpPr txBox="1"/>
          <p:nvPr/>
        </p:nvSpPr>
        <p:spPr>
          <a:xfrm>
            <a:off x="457200" y="304800"/>
            <a:ext cx="4876800" cy="2123658"/>
          </a:xfrm>
          <a:prstGeom prst="rect">
            <a:avLst/>
          </a:prstGeom>
          <a:noFill/>
        </p:spPr>
        <p:txBody>
          <a:bodyPr wrap="square" rtlCol="0">
            <a:spAutoFit/>
          </a:bodyPr>
          <a:lstStyle/>
          <a:p>
            <a:r>
              <a:rPr lang="en-US" sz="2400" dirty="0" smtClean="0"/>
              <a:t>UPGRADEABLE FIRMWARE</a:t>
            </a:r>
          </a:p>
          <a:p>
            <a:endParaRPr lang="en-US" dirty="0"/>
          </a:p>
          <a:p>
            <a:r>
              <a:rPr lang="en-US" dirty="0" smtClean="0"/>
              <a:t>All </a:t>
            </a:r>
            <a:r>
              <a:rPr lang="en-US" dirty="0"/>
              <a:t>Classics have free upgradeable firmware, making sure these units never are out dated. </a:t>
            </a:r>
            <a:endParaRPr lang="en-US" dirty="0" smtClean="0"/>
          </a:p>
          <a:p>
            <a:endParaRPr lang="en-US" dirty="0"/>
          </a:p>
          <a:p>
            <a:r>
              <a:rPr lang="en-US" dirty="0" smtClean="0"/>
              <a:t>The </a:t>
            </a:r>
            <a:r>
              <a:rPr lang="en-US" dirty="0"/>
              <a:t>Classic’s built in USB port allows the user to upload firmware updates. USB cable included.</a:t>
            </a:r>
          </a:p>
        </p:txBody>
      </p:sp>
      <p:sp>
        <p:nvSpPr>
          <p:cNvPr id="7" name="TextBox 6"/>
          <p:cNvSpPr txBox="1"/>
          <p:nvPr/>
        </p:nvSpPr>
        <p:spPr>
          <a:xfrm>
            <a:off x="457200" y="4929995"/>
            <a:ext cx="7898356" cy="923330"/>
          </a:xfrm>
          <a:prstGeom prst="rect">
            <a:avLst/>
          </a:prstGeom>
          <a:noFill/>
        </p:spPr>
        <p:txBody>
          <a:bodyPr wrap="square" rtlCol="0">
            <a:spAutoFit/>
          </a:bodyPr>
          <a:lstStyle/>
          <a:p>
            <a:r>
              <a:rPr lang="en-US" dirty="0"/>
              <a:t>New features are easily added to the Classics in the field by doing a simple firmware </a:t>
            </a:r>
            <a:r>
              <a:rPr lang="en-US" dirty="0" smtClean="0"/>
              <a:t>upgrade. Firmware </a:t>
            </a:r>
            <a:r>
              <a:rPr lang="en-US" dirty="0"/>
              <a:t>upgrades will always be available on our website for no cost to every Classic owner for life.</a:t>
            </a:r>
            <a:endParaRPr lang="en-US" dirty="0" smtClean="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1400" y="6100396"/>
            <a:ext cx="990600" cy="647700"/>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0200" y="299620"/>
            <a:ext cx="3100963" cy="3721155"/>
          </a:xfrm>
          <a:prstGeom prst="rect">
            <a:avLst/>
          </a:prstGeom>
        </p:spPr>
      </p:pic>
    </p:spTree>
    <p:custDataLst>
      <p:tags r:id="rId1"/>
    </p:custDataLst>
    <p:extLst>
      <p:ext uri="{BB962C8B-B14F-4D97-AF65-F5344CB8AC3E}">
        <p14:creationId xmlns:p14="http://schemas.microsoft.com/office/powerpoint/2010/main" val="836591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p:cNvSpPr>
          <p:nvPr>
            <p:ph type="ctrTitle"/>
          </p:nvPr>
        </p:nvSpPr>
        <p:spPr/>
        <p:txBody>
          <a:bodyPr/>
          <a:lstStyle>
            <a:extLst/>
          </a:lstStyle>
          <a:p>
            <a:r>
              <a:rPr lang="en-US" sz="3600" b="1" dirty="0" smtClean="0">
                <a:latin typeface="Hafnium Sample" panose="00000400000000000000" pitchFamily="2" charset="0"/>
              </a:rPr>
              <a:t>LOCAL APP</a:t>
            </a:r>
            <a:endParaRPr lang="en-US" sz="3600" b="1" dirty="0">
              <a:latin typeface="Hafnium Sample" panose="00000400000000000000" pitchFamily="2"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1000543"/>
            <a:ext cx="3651819" cy="2513470"/>
          </a:xfrm>
          <a:prstGeom prst="rect">
            <a:avLst/>
          </a:prstGeom>
        </p:spPr>
      </p:pic>
      <p:sp>
        <p:nvSpPr>
          <p:cNvPr id="4" name="TextBox 3"/>
          <p:cNvSpPr txBox="1"/>
          <p:nvPr/>
        </p:nvSpPr>
        <p:spPr>
          <a:xfrm>
            <a:off x="417251" y="350032"/>
            <a:ext cx="3810000" cy="1292662"/>
          </a:xfrm>
          <a:prstGeom prst="rect">
            <a:avLst/>
          </a:prstGeom>
          <a:noFill/>
        </p:spPr>
        <p:txBody>
          <a:bodyPr wrap="square" rtlCol="0">
            <a:spAutoFit/>
          </a:bodyPr>
          <a:lstStyle/>
          <a:p>
            <a:r>
              <a:rPr lang="en-US" sz="2400" dirty="0" smtClean="0"/>
              <a:t>MONITORING YOU CLASSICS</a:t>
            </a:r>
          </a:p>
          <a:p>
            <a:endParaRPr lang="en-US" dirty="0"/>
          </a:p>
          <a:p>
            <a:r>
              <a:rPr lang="en-US" dirty="0" smtClean="0"/>
              <a:t>Graphs and data are displayed on your PC using the “Local App”.</a:t>
            </a:r>
            <a:endParaRPr lang="en-US" dirty="0"/>
          </a:p>
        </p:txBody>
      </p:sp>
      <p:sp>
        <p:nvSpPr>
          <p:cNvPr id="6" name="TextBox 5"/>
          <p:cNvSpPr txBox="1"/>
          <p:nvPr/>
        </p:nvSpPr>
        <p:spPr>
          <a:xfrm>
            <a:off x="1143000" y="4771748"/>
            <a:ext cx="4114800" cy="1815882"/>
          </a:xfrm>
          <a:prstGeom prst="rect">
            <a:avLst/>
          </a:prstGeom>
          <a:noFill/>
        </p:spPr>
        <p:txBody>
          <a:bodyPr wrap="square" rtlCol="0">
            <a:spAutoFit/>
          </a:bodyPr>
          <a:lstStyle/>
          <a:p>
            <a:r>
              <a:rPr lang="en-US" sz="1400" dirty="0" smtClean="0">
                <a:solidFill>
                  <a:srgbClr val="FFFF00"/>
                </a:solidFill>
              </a:rPr>
              <a:t>VALUES THAT CAN BE CHARTED</a:t>
            </a:r>
          </a:p>
          <a:p>
            <a:pPr marL="285750" indent="-285750">
              <a:buFont typeface="Arial" panose="020B0604020202020204" pitchFamily="34" charset="0"/>
              <a:buChar char="•"/>
            </a:pPr>
            <a:r>
              <a:rPr lang="en-US" sz="1400" dirty="0" smtClean="0"/>
              <a:t>Battery Voltage</a:t>
            </a:r>
          </a:p>
          <a:p>
            <a:pPr marL="285750" indent="-285750">
              <a:buFont typeface="Arial" panose="020B0604020202020204" pitchFamily="34" charset="0"/>
              <a:buChar char="•"/>
            </a:pPr>
            <a:r>
              <a:rPr lang="en-US" sz="1400" dirty="0" smtClean="0"/>
              <a:t>kWh</a:t>
            </a:r>
          </a:p>
          <a:p>
            <a:pPr marL="285750" indent="-285750">
              <a:buFont typeface="Arial" panose="020B0604020202020204" pitchFamily="34" charset="0"/>
              <a:buChar char="•"/>
            </a:pPr>
            <a:r>
              <a:rPr lang="en-US" sz="1400" dirty="0" smtClean="0"/>
              <a:t>Total kWh</a:t>
            </a:r>
          </a:p>
          <a:p>
            <a:pPr marL="285750" indent="-285750">
              <a:buFont typeface="Arial" panose="020B0604020202020204" pitchFamily="34" charset="0"/>
              <a:buChar char="•"/>
            </a:pPr>
            <a:r>
              <a:rPr lang="en-US" sz="1400" dirty="0" smtClean="0"/>
              <a:t>FET Temperature</a:t>
            </a:r>
          </a:p>
          <a:p>
            <a:pPr marL="285750" indent="-285750">
              <a:buFont typeface="Arial" panose="020B0604020202020204" pitchFamily="34" charset="0"/>
              <a:buChar char="•"/>
            </a:pPr>
            <a:r>
              <a:rPr lang="en-US" sz="1400" dirty="0" smtClean="0"/>
              <a:t>Input Voltages</a:t>
            </a:r>
          </a:p>
          <a:p>
            <a:pPr marL="285750" indent="-285750">
              <a:buFont typeface="Arial" panose="020B0604020202020204" pitchFamily="34" charset="0"/>
              <a:buChar char="•"/>
            </a:pPr>
            <a:r>
              <a:rPr lang="en-US" sz="1400" dirty="0" smtClean="0"/>
              <a:t>Watts</a:t>
            </a:r>
          </a:p>
          <a:p>
            <a:pPr marL="285750" indent="-285750">
              <a:buFont typeface="Arial" panose="020B0604020202020204" pitchFamily="34" charset="0"/>
              <a:buChar char="•"/>
            </a:pPr>
            <a:r>
              <a:rPr lang="en-US" sz="1400" dirty="0" smtClean="0"/>
              <a:t>Total Amp Hours</a:t>
            </a:r>
            <a:endParaRPr lang="en-US" sz="1400" dirty="0"/>
          </a:p>
        </p:txBody>
      </p:sp>
      <p:sp>
        <p:nvSpPr>
          <p:cNvPr id="7" name="TextBox 6"/>
          <p:cNvSpPr txBox="1"/>
          <p:nvPr/>
        </p:nvSpPr>
        <p:spPr>
          <a:xfrm>
            <a:off x="5257800" y="4953000"/>
            <a:ext cx="3276600" cy="954107"/>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PCB Temperature</a:t>
            </a:r>
          </a:p>
          <a:p>
            <a:pPr marL="285750" indent="-285750">
              <a:buFont typeface="Arial" panose="020B0604020202020204" pitchFamily="34" charset="0"/>
              <a:buChar char="•"/>
            </a:pPr>
            <a:r>
              <a:rPr lang="en-US" sz="1400" dirty="0" smtClean="0"/>
              <a:t>Battery Current</a:t>
            </a:r>
          </a:p>
          <a:p>
            <a:pPr marL="285750" indent="-285750">
              <a:buFont typeface="Arial" panose="020B0604020202020204" pitchFamily="34" charset="0"/>
              <a:buChar char="•"/>
            </a:pPr>
            <a:r>
              <a:rPr lang="en-US" sz="1400" dirty="0" smtClean="0"/>
              <a:t>Input Current</a:t>
            </a:r>
          </a:p>
          <a:p>
            <a:pPr marL="285750" indent="-285750">
              <a:buFont typeface="Arial" panose="020B0604020202020204" pitchFamily="34" charset="0"/>
              <a:buChar char="•"/>
            </a:pPr>
            <a:r>
              <a:rPr lang="en-US" sz="1400" dirty="0" smtClean="0"/>
              <a:t>Battery Temperature</a:t>
            </a:r>
          </a:p>
        </p:txBody>
      </p:sp>
      <p:sp>
        <p:nvSpPr>
          <p:cNvPr id="8" name="TextBox 7"/>
          <p:cNvSpPr txBox="1"/>
          <p:nvPr/>
        </p:nvSpPr>
        <p:spPr>
          <a:xfrm>
            <a:off x="450542" y="2057400"/>
            <a:ext cx="3200400" cy="646331"/>
          </a:xfrm>
          <a:prstGeom prst="rect">
            <a:avLst/>
          </a:prstGeom>
          <a:noFill/>
        </p:spPr>
        <p:txBody>
          <a:bodyPr wrap="square" rtlCol="0">
            <a:spAutoFit/>
          </a:bodyPr>
          <a:lstStyle/>
          <a:p>
            <a:r>
              <a:rPr lang="en-US" dirty="0" smtClean="0"/>
              <a:t>Graphs can be displayed  by Line, Bar, Round and Sketch.</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7600" y="6100396"/>
            <a:ext cx="990600" cy="647700"/>
          </a:xfrm>
          <a:prstGeom prst="rect">
            <a:avLst/>
          </a:prstGeom>
        </p:spPr>
      </p:pic>
    </p:spTree>
    <p:custDataLst>
      <p:tags r:id="rId1"/>
    </p:custDataLst>
    <p:extLst>
      <p:ext uri="{BB962C8B-B14F-4D97-AF65-F5344CB8AC3E}">
        <p14:creationId xmlns:p14="http://schemas.microsoft.com/office/powerpoint/2010/main" val="2858155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par>
                          <p:cTn id="19" fill="hold">
                            <p:stCondLst>
                              <p:cond delay="1500"/>
                            </p:stCondLst>
                            <p:childTnLst>
                              <p:par>
                                <p:cTn id="20" presetID="16" presetClass="entr" presetSubtype="21"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9688" y="0"/>
            <a:ext cx="3024312" cy="6858000"/>
          </a:xfrm>
          <a:prstGeom prst="rect">
            <a:avLst/>
          </a:prstGeom>
        </p:spPr>
      </p:pic>
      <p:sp>
        <p:nvSpPr>
          <p:cNvPr id="2" name="Title 1"/>
          <p:cNvSpPr>
            <a:spLocks noGrp="1"/>
          </p:cNvSpPr>
          <p:nvPr>
            <p:ph type="title"/>
          </p:nvPr>
        </p:nvSpPr>
        <p:spPr>
          <a:xfrm>
            <a:off x="609600" y="304800"/>
            <a:ext cx="7772400" cy="914400"/>
          </a:xfrm>
        </p:spPr>
        <p:txBody>
          <a:bodyPr/>
          <a:lstStyle/>
          <a:p>
            <a:r>
              <a:rPr lang="en-US" dirty="0" smtClean="0">
                <a:latin typeface="Hafnium Sample" panose="00000400000000000000" pitchFamily="2" charset="0"/>
              </a:rPr>
              <a:t>THE  MARINE - RV   KID</a:t>
            </a:r>
            <a:endParaRPr lang="en-US" dirty="0">
              <a:latin typeface="Hafnium Sample" panose="00000400000000000000" pitchFamily="2" charset="0"/>
            </a:endParaRPr>
          </a:p>
        </p:txBody>
      </p:sp>
      <p:sp>
        <p:nvSpPr>
          <p:cNvPr id="3" name="Content Placeholder 2"/>
          <p:cNvSpPr>
            <a:spLocks noGrp="1"/>
          </p:cNvSpPr>
          <p:nvPr>
            <p:ph idx="1"/>
          </p:nvPr>
        </p:nvSpPr>
        <p:spPr>
          <a:xfrm>
            <a:off x="304800" y="1164336"/>
            <a:ext cx="7543800" cy="4572000"/>
          </a:xfrm>
        </p:spPr>
        <p:txBody>
          <a:bodyPr/>
          <a:lstStyle/>
          <a:p>
            <a:r>
              <a:rPr lang="en-US" dirty="0" smtClean="0"/>
              <a:t>The KID comes in a marine/RV version that </a:t>
            </a:r>
            <a:r>
              <a:rPr lang="en-US" dirty="0"/>
              <a:t>includes </a:t>
            </a:r>
            <a:r>
              <a:rPr lang="en-US" dirty="0" smtClean="0"/>
              <a:t>a </a:t>
            </a:r>
            <a:r>
              <a:rPr lang="en-US" dirty="0"/>
              <a:t>boat mount kit, </a:t>
            </a:r>
            <a:r>
              <a:rPr lang="en-US" dirty="0" smtClean="0"/>
              <a:t>battery </a:t>
            </a:r>
            <a:r>
              <a:rPr lang="en-US" dirty="0"/>
              <a:t>temp sensor, extended conformal </a:t>
            </a:r>
            <a:r>
              <a:rPr lang="en-US" dirty="0" smtClean="0"/>
              <a:t>coating and is available </a:t>
            </a:r>
            <a:r>
              <a:rPr lang="en-US" dirty="0"/>
              <a:t>in black or </a:t>
            </a:r>
            <a:r>
              <a:rPr lang="en-US" dirty="0" smtClean="0"/>
              <a:t>white.</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3886200"/>
            <a:ext cx="5410200" cy="214925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3200" y="6076279"/>
            <a:ext cx="990600" cy="647700"/>
          </a:xfrm>
          <a:prstGeom prst="rect">
            <a:avLst/>
          </a:prstGeom>
        </p:spPr>
      </p:pic>
    </p:spTree>
    <p:extLst>
      <p:ext uri="{BB962C8B-B14F-4D97-AF65-F5344CB8AC3E}">
        <p14:creationId xmlns:p14="http://schemas.microsoft.com/office/powerpoint/2010/main" val="114137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p:cNvSpPr>
          <p:nvPr>
            <p:ph type="ctrTitle"/>
          </p:nvPr>
        </p:nvSpPr>
        <p:spPr/>
        <p:txBody>
          <a:bodyPr/>
          <a:lstStyle>
            <a:extLst/>
          </a:lstStyle>
          <a:p>
            <a:r>
              <a:rPr lang="en-US" sz="3600" b="1" dirty="0" smtClean="0">
                <a:latin typeface="Hafnium Sample" panose="00000400000000000000" pitchFamily="2" charset="0"/>
              </a:rPr>
              <a:t>MYMIDNITE.COM</a:t>
            </a:r>
            <a:endParaRPr lang="en-US" sz="3600" b="1" dirty="0">
              <a:latin typeface="Hafnium Sample" panose="00000400000000000000" pitchFamily="2" charset="0"/>
            </a:endParaRPr>
          </a:p>
        </p:txBody>
      </p:sp>
      <p:sp>
        <p:nvSpPr>
          <p:cNvPr id="4" name="TextBox 3"/>
          <p:cNvSpPr txBox="1"/>
          <p:nvPr/>
        </p:nvSpPr>
        <p:spPr>
          <a:xfrm>
            <a:off x="533401" y="303074"/>
            <a:ext cx="3124199" cy="3600986"/>
          </a:xfrm>
          <a:prstGeom prst="rect">
            <a:avLst/>
          </a:prstGeom>
          <a:noFill/>
        </p:spPr>
        <p:txBody>
          <a:bodyPr wrap="square" rtlCol="0">
            <a:spAutoFit/>
          </a:bodyPr>
          <a:lstStyle/>
          <a:p>
            <a:r>
              <a:rPr lang="en-US" sz="2400" dirty="0" smtClean="0"/>
              <a:t>INTERNET MONITORING</a:t>
            </a:r>
          </a:p>
          <a:p>
            <a:endParaRPr lang="en-US" dirty="0"/>
          </a:p>
          <a:p>
            <a:r>
              <a:rPr lang="en-US" dirty="0"/>
              <a:t>My MidNite is a free web based monitoring solution that MidNite Solar offers to its customers. It allows you to monitor your charge controller from </a:t>
            </a:r>
            <a:r>
              <a:rPr lang="en-US" dirty="0" smtClean="0"/>
              <a:t>anywhere </a:t>
            </a:r>
            <a:r>
              <a:rPr lang="en-US" dirty="0"/>
              <a:t>you have </a:t>
            </a:r>
            <a:r>
              <a:rPr lang="en-US" dirty="0" smtClean="0"/>
              <a:t>Internet </a:t>
            </a:r>
            <a:r>
              <a:rPr lang="en-US" dirty="0"/>
              <a:t>access. You simply plug the Classic into the </a:t>
            </a:r>
            <a:r>
              <a:rPr lang="en-US" dirty="0" smtClean="0"/>
              <a:t>Internet, go </a:t>
            </a:r>
            <a:r>
              <a:rPr lang="en-US" dirty="0"/>
              <a:t>to My MidNite and register for an account. </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600" y="6100396"/>
            <a:ext cx="990600" cy="647700"/>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0" y="484573"/>
            <a:ext cx="4724400" cy="2438988"/>
          </a:xfrm>
          <a:prstGeom prst="rect">
            <a:avLst/>
          </a:prstGeom>
        </p:spPr>
      </p:pic>
      <p:sp>
        <p:nvSpPr>
          <p:cNvPr id="5" name="TextBox 4"/>
          <p:cNvSpPr txBox="1"/>
          <p:nvPr/>
        </p:nvSpPr>
        <p:spPr>
          <a:xfrm>
            <a:off x="533401" y="4953000"/>
            <a:ext cx="8000999" cy="1200329"/>
          </a:xfrm>
          <a:prstGeom prst="rect">
            <a:avLst/>
          </a:prstGeom>
          <a:noFill/>
        </p:spPr>
        <p:txBody>
          <a:bodyPr wrap="square" rtlCol="0">
            <a:spAutoFit/>
          </a:bodyPr>
          <a:lstStyle/>
          <a:p>
            <a:r>
              <a:rPr lang="en-US" dirty="0"/>
              <a:t>My MidNite allows you to chart values, </a:t>
            </a:r>
            <a:r>
              <a:rPr lang="en-US" dirty="0" smtClean="0"/>
              <a:t>download </a:t>
            </a:r>
            <a:r>
              <a:rPr lang="en-US" dirty="0"/>
              <a:t>data and much more. In the very near future My MidNite will allow for </a:t>
            </a:r>
            <a:r>
              <a:rPr lang="en-US" dirty="0" smtClean="0"/>
              <a:t>email </a:t>
            </a:r>
            <a:r>
              <a:rPr lang="en-US" dirty="0"/>
              <a:t>and SMS alerts and system status reports. It will also allow for guest accounts as well as </a:t>
            </a:r>
            <a:r>
              <a:rPr lang="en-US" dirty="0" smtClean="0"/>
              <a:t>installer </a:t>
            </a:r>
            <a:r>
              <a:rPr lang="en-US" dirty="0"/>
              <a:t>accounts.</a:t>
            </a:r>
          </a:p>
          <a:p>
            <a:endParaRPr lang="en-US" dirty="0"/>
          </a:p>
        </p:txBody>
      </p:sp>
    </p:spTree>
    <p:custDataLst>
      <p:tags r:id="rId1"/>
    </p:custDataLst>
    <p:extLst>
      <p:ext uri="{BB962C8B-B14F-4D97-AF65-F5344CB8AC3E}">
        <p14:creationId xmlns:p14="http://schemas.microsoft.com/office/powerpoint/2010/main" val="488836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p:cNvSpPr>
          <p:nvPr>
            <p:ph type="ctrTitle"/>
          </p:nvPr>
        </p:nvSpPr>
        <p:spPr/>
        <p:txBody>
          <a:bodyPr/>
          <a:lstStyle>
            <a:extLst/>
          </a:lstStyle>
          <a:p>
            <a:r>
              <a:rPr lang="en-US" sz="3600" b="1" dirty="0" smtClean="0">
                <a:latin typeface="Hafnium Sample" panose="00000400000000000000" pitchFamily="2" charset="0"/>
              </a:rPr>
              <a:t>Data logging and graphing</a:t>
            </a:r>
            <a:endParaRPr lang="en-US" sz="3600" b="1" dirty="0">
              <a:latin typeface="Hafnium Sample" panose="00000400000000000000" pitchFamily="2" charset="0"/>
            </a:endParaRPr>
          </a:p>
        </p:txBody>
      </p:sp>
      <p:sp>
        <p:nvSpPr>
          <p:cNvPr id="4" name="TextBox 3"/>
          <p:cNvSpPr txBox="1"/>
          <p:nvPr/>
        </p:nvSpPr>
        <p:spPr>
          <a:xfrm>
            <a:off x="457200" y="304800"/>
            <a:ext cx="3810000" cy="3323987"/>
          </a:xfrm>
          <a:prstGeom prst="rect">
            <a:avLst/>
          </a:prstGeom>
          <a:noFill/>
        </p:spPr>
        <p:txBody>
          <a:bodyPr wrap="square" rtlCol="0">
            <a:spAutoFit/>
          </a:bodyPr>
          <a:lstStyle/>
          <a:p>
            <a:r>
              <a:rPr lang="en-US" sz="2400" dirty="0" smtClean="0"/>
              <a:t>ALL THE DATA</a:t>
            </a:r>
          </a:p>
          <a:p>
            <a:endParaRPr lang="en-US" sz="2400" dirty="0"/>
          </a:p>
          <a:p>
            <a:r>
              <a:rPr lang="en-US" dirty="0" smtClean="0"/>
              <a:t>All Classics log 380 days of </a:t>
            </a:r>
            <a:r>
              <a:rPr lang="en-US" dirty="0"/>
              <a:t> </a:t>
            </a:r>
            <a:r>
              <a:rPr lang="en-US" dirty="0" smtClean="0"/>
              <a:t>data in its daily logs. </a:t>
            </a:r>
          </a:p>
          <a:p>
            <a:endParaRPr lang="en-US" dirty="0" smtClean="0"/>
          </a:p>
          <a:p>
            <a:r>
              <a:rPr lang="en-US" dirty="0" smtClean="0"/>
              <a:t>The Classic logs data points every 5 minutes in its Recent Logs. These are viewable from the Display on the Classic.</a:t>
            </a:r>
          </a:p>
          <a:p>
            <a:endParaRPr lang="en-US" dirty="0"/>
          </a:p>
          <a:p>
            <a:r>
              <a:rPr lang="en-US" dirty="0" smtClean="0"/>
              <a:t>The Classic has Graphing capabilities on its display as well.</a:t>
            </a:r>
            <a:endParaRPr lang="en-US"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600" y="6100396"/>
            <a:ext cx="990600" cy="6477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2400" y="457200"/>
            <a:ext cx="4756437" cy="2895600"/>
          </a:xfrm>
          <a:prstGeom prst="rect">
            <a:avLst/>
          </a:prstGeom>
        </p:spPr>
      </p:pic>
    </p:spTree>
    <p:custDataLst>
      <p:tags r:id="rId1"/>
    </p:custDataLst>
    <p:extLst>
      <p:ext uri="{BB962C8B-B14F-4D97-AF65-F5344CB8AC3E}">
        <p14:creationId xmlns:p14="http://schemas.microsoft.com/office/powerpoint/2010/main" val="3907642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p:cNvSpPr>
          <p:nvPr>
            <p:ph type="ctrTitle"/>
          </p:nvPr>
        </p:nvSpPr>
        <p:spPr>
          <a:xfrm>
            <a:off x="228600" y="4114800"/>
            <a:ext cx="7239000" cy="533400"/>
          </a:xfrm>
        </p:spPr>
        <p:txBody>
          <a:bodyPr/>
          <a:lstStyle>
            <a:extLst/>
          </a:lstStyle>
          <a:p>
            <a:r>
              <a:rPr lang="en-US" sz="3600" b="1" dirty="0" smtClean="0">
                <a:latin typeface="Hafnium Sample" panose="00000400000000000000" pitchFamily="2" charset="0"/>
              </a:rPr>
              <a:t>Auxiliary outputs</a:t>
            </a:r>
            <a:endParaRPr lang="en-US" sz="3600" b="1" dirty="0">
              <a:latin typeface="Hafnium Sample" panose="00000400000000000000" pitchFamily="2" charset="0"/>
            </a:endParaRPr>
          </a:p>
        </p:txBody>
      </p:sp>
      <p:sp>
        <p:nvSpPr>
          <p:cNvPr id="5" name="TextBox 4"/>
          <p:cNvSpPr txBox="1"/>
          <p:nvPr/>
        </p:nvSpPr>
        <p:spPr>
          <a:xfrm>
            <a:off x="457200" y="304800"/>
            <a:ext cx="6096000" cy="2215991"/>
          </a:xfrm>
          <a:prstGeom prst="rect">
            <a:avLst/>
          </a:prstGeom>
          <a:noFill/>
        </p:spPr>
        <p:txBody>
          <a:bodyPr wrap="square" rtlCol="0">
            <a:spAutoFit/>
          </a:bodyPr>
          <a:lstStyle/>
          <a:p>
            <a:r>
              <a:rPr lang="en-US" sz="2400" dirty="0" smtClean="0"/>
              <a:t>Auxiliary 1 and 2.</a:t>
            </a:r>
          </a:p>
          <a:p>
            <a:r>
              <a:rPr lang="en-US" sz="2400" dirty="0" smtClean="0"/>
              <a:t> </a:t>
            </a:r>
          </a:p>
          <a:p>
            <a:r>
              <a:rPr lang="en-US" dirty="0"/>
              <a:t>Auxiliary 1 can be configured as a 12VDC signal out or as a rely </a:t>
            </a:r>
            <a:r>
              <a:rPr lang="en-US" dirty="0" smtClean="0"/>
              <a:t>contact. Auxiliary </a:t>
            </a:r>
            <a:r>
              <a:rPr lang="en-US" dirty="0"/>
              <a:t>2 can be used as an output or as an input</a:t>
            </a:r>
            <a:r>
              <a:rPr lang="en-US" dirty="0" smtClean="0"/>
              <a:t>.</a:t>
            </a:r>
          </a:p>
          <a:p>
            <a:endParaRPr lang="en-US" dirty="0"/>
          </a:p>
          <a:p>
            <a:r>
              <a:rPr lang="en-US" dirty="0" smtClean="0"/>
              <a:t>Aux 2 </a:t>
            </a:r>
            <a:r>
              <a:rPr lang="en-US" dirty="0" smtClean="0"/>
              <a:t>supplies a PWM signal.</a:t>
            </a:r>
            <a:endParaRPr lang="en-US" dirty="0"/>
          </a:p>
          <a:p>
            <a:endParaRPr lang="en-US" dirty="0"/>
          </a:p>
        </p:txBody>
      </p:sp>
      <p:sp>
        <p:nvSpPr>
          <p:cNvPr id="6" name="TextBox 5"/>
          <p:cNvSpPr txBox="1"/>
          <p:nvPr/>
        </p:nvSpPr>
        <p:spPr>
          <a:xfrm>
            <a:off x="1524000" y="4815007"/>
            <a:ext cx="2945167" cy="1661993"/>
          </a:xfrm>
          <a:prstGeom prst="rect">
            <a:avLst/>
          </a:prstGeom>
          <a:noFill/>
        </p:spPr>
        <p:txBody>
          <a:bodyPr wrap="square" rtlCol="0">
            <a:spAutoFit/>
          </a:bodyPr>
          <a:lstStyle/>
          <a:p>
            <a:r>
              <a:rPr lang="en-US" sz="1400" dirty="0" smtClean="0">
                <a:solidFill>
                  <a:srgbClr val="FFFF00"/>
                </a:solidFill>
              </a:rPr>
              <a:t>AUXILIARY FUNCTIONS AVAILABLE</a:t>
            </a:r>
          </a:p>
          <a:p>
            <a:pPr marL="285750" indent="-285750">
              <a:buFont typeface="Arial" panose="020B0604020202020204" pitchFamily="34" charset="0"/>
              <a:buChar char="•"/>
            </a:pPr>
            <a:r>
              <a:rPr lang="en-US" sz="1400" dirty="0"/>
              <a:t>Vent Fan low and Vent Fan high</a:t>
            </a:r>
          </a:p>
          <a:p>
            <a:pPr marL="285750" indent="-285750">
              <a:buFont typeface="Arial" panose="020B0604020202020204" pitchFamily="34" charset="0"/>
              <a:buChar char="•"/>
            </a:pPr>
            <a:r>
              <a:rPr lang="en-US" sz="1400" dirty="0"/>
              <a:t>Float low and Float high</a:t>
            </a:r>
          </a:p>
          <a:p>
            <a:pPr marL="285750" indent="-285750">
              <a:buFont typeface="Arial" panose="020B0604020202020204" pitchFamily="34" charset="0"/>
              <a:buChar char="•"/>
            </a:pPr>
            <a:r>
              <a:rPr lang="en-US" sz="1400" dirty="0"/>
              <a:t>Clipper Control</a:t>
            </a:r>
          </a:p>
          <a:p>
            <a:pPr marL="285750" indent="-285750">
              <a:buFont typeface="Arial" panose="020B0604020202020204" pitchFamily="34" charset="0"/>
              <a:buChar char="•"/>
            </a:pPr>
            <a:r>
              <a:rPr lang="en-US" sz="1400" dirty="0"/>
              <a:t>Day Light</a:t>
            </a:r>
          </a:p>
          <a:p>
            <a:pPr marL="285750" indent="-285750">
              <a:buFont typeface="Arial" panose="020B0604020202020204" pitchFamily="34" charset="0"/>
              <a:buChar char="•"/>
            </a:pPr>
            <a:r>
              <a:rPr lang="en-US" sz="1400" dirty="0" err="1"/>
              <a:t>Nite</a:t>
            </a:r>
            <a:r>
              <a:rPr lang="en-US" sz="1400" dirty="0"/>
              <a:t> Light</a:t>
            </a:r>
          </a:p>
          <a:p>
            <a:pPr marL="285750" indent="-285750">
              <a:buFont typeface="Arial" panose="020B0604020202020204" pitchFamily="34" charset="0"/>
              <a:buChar char="•"/>
            </a:pPr>
            <a:r>
              <a:rPr lang="en-US" sz="1400" dirty="0"/>
              <a:t>Toggle </a:t>
            </a:r>
            <a:r>
              <a:rPr lang="en-US" sz="1400" dirty="0" smtClean="0"/>
              <a:t>Test</a:t>
            </a:r>
            <a:endParaRPr lang="en-US" sz="14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6097209"/>
            <a:ext cx="990600" cy="647700"/>
          </a:xfrm>
          <a:prstGeom prst="rect">
            <a:avLst/>
          </a:prstGeom>
        </p:spPr>
      </p:pic>
      <p:sp>
        <p:nvSpPr>
          <p:cNvPr id="8" name="TextBox 7"/>
          <p:cNvSpPr txBox="1"/>
          <p:nvPr/>
        </p:nvSpPr>
        <p:spPr>
          <a:xfrm>
            <a:off x="4724400" y="5043607"/>
            <a:ext cx="3733800" cy="1661993"/>
          </a:xfrm>
          <a:prstGeom prst="rect">
            <a:avLst/>
          </a:prstGeom>
          <a:noFill/>
        </p:spPr>
        <p:txBody>
          <a:bodyPr wrap="square" rtlCol="0">
            <a:spAutoFit/>
          </a:bodyPr>
          <a:lstStyle/>
          <a:p>
            <a:pPr marL="285750" indent="-285750">
              <a:buFont typeface="Arial" panose="020B0604020202020204" pitchFamily="34" charset="0"/>
              <a:buChar char="•"/>
            </a:pPr>
            <a:r>
              <a:rPr lang="en-US" sz="1400" dirty="0"/>
              <a:t>PV Voltage on low</a:t>
            </a:r>
          </a:p>
          <a:p>
            <a:pPr marL="285750" indent="-285750">
              <a:buFont typeface="Arial" panose="020B0604020202020204" pitchFamily="34" charset="0"/>
              <a:buChar char="•"/>
            </a:pPr>
            <a:r>
              <a:rPr lang="en-US" sz="1400" dirty="0"/>
              <a:t>PV Voltage on high</a:t>
            </a:r>
          </a:p>
          <a:p>
            <a:pPr marL="285750" indent="-285750">
              <a:buFont typeface="Arial" panose="020B0604020202020204" pitchFamily="34" charset="0"/>
              <a:buChar char="•"/>
            </a:pPr>
            <a:r>
              <a:rPr lang="en-US" sz="1400" dirty="0"/>
              <a:t>Waste Not low</a:t>
            </a:r>
          </a:p>
          <a:p>
            <a:pPr marL="285750" indent="-285750">
              <a:buFont typeface="Arial" panose="020B0604020202020204" pitchFamily="34" charset="0"/>
              <a:buChar char="•"/>
            </a:pPr>
            <a:r>
              <a:rPr lang="en-US" sz="1400" dirty="0"/>
              <a:t>Waste Not high</a:t>
            </a:r>
          </a:p>
          <a:p>
            <a:pPr marL="285750" indent="-285750">
              <a:buFont typeface="Arial" panose="020B0604020202020204" pitchFamily="34" charset="0"/>
              <a:buChar char="•"/>
            </a:pPr>
            <a:r>
              <a:rPr lang="en-US" sz="1400" dirty="0"/>
              <a:t>Low battery disconnect</a:t>
            </a:r>
          </a:p>
          <a:p>
            <a:pPr marL="285750" indent="-285750">
              <a:buFont typeface="Arial" panose="020B0604020202020204" pitchFamily="34" charset="0"/>
              <a:buChar char="•"/>
            </a:pPr>
            <a:r>
              <a:rPr lang="en-US" sz="1400" dirty="0"/>
              <a:t>Diversion</a:t>
            </a:r>
          </a:p>
          <a:p>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7246" y="152400"/>
            <a:ext cx="1581708" cy="3638813"/>
          </a:xfrm>
          <a:prstGeom prst="rect">
            <a:avLst/>
          </a:prstGeom>
        </p:spPr>
      </p:pic>
    </p:spTree>
    <p:extLst>
      <p:ext uri="{BB962C8B-B14F-4D97-AF65-F5344CB8AC3E}">
        <p14:creationId xmlns:p14="http://schemas.microsoft.com/office/powerpoint/2010/main" val="1529764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p:cNvSpPr>
          <p:nvPr>
            <p:ph type="ctrTitle"/>
          </p:nvPr>
        </p:nvSpPr>
        <p:spPr>
          <a:xfrm>
            <a:off x="228600" y="4114800"/>
            <a:ext cx="7239000" cy="533400"/>
          </a:xfrm>
        </p:spPr>
        <p:txBody>
          <a:bodyPr/>
          <a:lstStyle>
            <a:extLst/>
          </a:lstStyle>
          <a:p>
            <a:r>
              <a:rPr lang="en-US" sz="3600" b="1" dirty="0" smtClean="0">
                <a:latin typeface="Hafnium Sample" panose="00000400000000000000" pitchFamily="2" charset="0"/>
              </a:rPr>
              <a:t>Battery monitoring</a:t>
            </a:r>
            <a:endParaRPr lang="en-US" sz="3600" b="1" dirty="0">
              <a:latin typeface="Hafnium Sample" panose="00000400000000000000" pitchFamily="2" charset="0"/>
            </a:endParaRPr>
          </a:p>
        </p:txBody>
      </p:sp>
      <p:sp>
        <p:nvSpPr>
          <p:cNvPr id="5" name="TextBox 4"/>
          <p:cNvSpPr txBox="1"/>
          <p:nvPr/>
        </p:nvSpPr>
        <p:spPr>
          <a:xfrm>
            <a:off x="228600" y="304800"/>
            <a:ext cx="4800600" cy="3046988"/>
          </a:xfrm>
          <a:prstGeom prst="rect">
            <a:avLst/>
          </a:prstGeom>
          <a:noFill/>
        </p:spPr>
        <p:txBody>
          <a:bodyPr wrap="square" rtlCol="0">
            <a:spAutoFit/>
          </a:bodyPr>
          <a:lstStyle/>
          <a:p>
            <a:r>
              <a:rPr lang="en-US" sz="2400" dirty="0" smtClean="0"/>
              <a:t>WHIZBANG JUNIOR</a:t>
            </a:r>
          </a:p>
          <a:p>
            <a:r>
              <a:rPr lang="en-US" sz="2400" dirty="0" smtClean="0"/>
              <a:t> </a:t>
            </a:r>
          </a:p>
          <a:p>
            <a:r>
              <a:rPr lang="en-US" dirty="0"/>
              <a:t>The </a:t>
            </a:r>
            <a:r>
              <a:rPr lang="en-US" dirty="0" err="1" smtClean="0"/>
              <a:t>Whizbang</a:t>
            </a:r>
            <a:r>
              <a:rPr lang="en-US" dirty="0" smtClean="0"/>
              <a:t> Junior </a:t>
            </a:r>
            <a:r>
              <a:rPr lang="en-US" dirty="0"/>
              <a:t>is a current sense module that attaches to </a:t>
            </a:r>
            <a:r>
              <a:rPr lang="en-US" dirty="0" smtClean="0"/>
              <a:t>a </a:t>
            </a:r>
            <a:r>
              <a:rPr lang="en-US" dirty="0"/>
              <a:t>standard 50mv / 500A </a:t>
            </a:r>
            <a:r>
              <a:rPr lang="en-US" dirty="0" smtClean="0"/>
              <a:t>Shunt</a:t>
            </a:r>
            <a:r>
              <a:rPr lang="en-US" dirty="0"/>
              <a:t>. The </a:t>
            </a:r>
            <a:r>
              <a:rPr lang="en-US" dirty="0" err="1"/>
              <a:t>Whizbang</a:t>
            </a:r>
            <a:r>
              <a:rPr lang="en-US" dirty="0"/>
              <a:t> Junior wires into the Classic and KID charge controllers to give Amperage readings from the shunt</a:t>
            </a:r>
            <a:r>
              <a:rPr lang="en-US" dirty="0" smtClean="0"/>
              <a:t>. The </a:t>
            </a:r>
            <a:r>
              <a:rPr lang="en-US" dirty="0" err="1" smtClean="0"/>
              <a:t>Whizbang</a:t>
            </a:r>
            <a:r>
              <a:rPr lang="en-US" dirty="0" smtClean="0"/>
              <a:t> Junior also gives us a full featured SOC meter. </a:t>
            </a:r>
            <a:r>
              <a:rPr lang="en-US" dirty="0"/>
              <a:t>The </a:t>
            </a:r>
            <a:r>
              <a:rPr lang="en-US" dirty="0" err="1"/>
              <a:t>Whizbang</a:t>
            </a:r>
            <a:r>
              <a:rPr lang="en-US" dirty="0"/>
              <a:t> Junior allows for </a:t>
            </a:r>
            <a:r>
              <a:rPr lang="en-US" dirty="0" err="1"/>
              <a:t>EndAmps</a:t>
            </a:r>
            <a:r>
              <a:rPr lang="en-US" dirty="0"/>
              <a:t> to function based on system amps </a:t>
            </a:r>
            <a:r>
              <a:rPr lang="en-US" dirty="0" smtClean="0"/>
              <a:t>if desired. </a:t>
            </a:r>
            <a:endParaRPr lang="en-US" dirty="0"/>
          </a:p>
          <a:p>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6097209"/>
            <a:ext cx="990600" cy="64770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0773" y="1219200"/>
            <a:ext cx="4419600" cy="2256740"/>
          </a:xfrm>
          <a:prstGeom prst="rect">
            <a:avLst/>
          </a:prstGeom>
        </p:spPr>
      </p:pic>
      <p:sp>
        <p:nvSpPr>
          <p:cNvPr id="3" name="TextBox 2"/>
          <p:cNvSpPr txBox="1"/>
          <p:nvPr/>
        </p:nvSpPr>
        <p:spPr>
          <a:xfrm>
            <a:off x="457200" y="5029199"/>
            <a:ext cx="4876800" cy="1200329"/>
          </a:xfrm>
          <a:prstGeom prst="rect">
            <a:avLst/>
          </a:prstGeom>
          <a:noFill/>
        </p:spPr>
        <p:txBody>
          <a:bodyPr wrap="square" rtlCol="0">
            <a:spAutoFit/>
          </a:bodyPr>
          <a:lstStyle/>
          <a:p>
            <a:r>
              <a:rPr lang="en-US" dirty="0" smtClean="0"/>
              <a:t>For </a:t>
            </a:r>
            <a:r>
              <a:rPr lang="en-US" dirty="0"/>
              <a:t>our customers </a:t>
            </a:r>
            <a:r>
              <a:rPr lang="en-US" dirty="0" smtClean="0"/>
              <a:t>that </a:t>
            </a:r>
            <a:r>
              <a:rPr lang="en-US" dirty="0"/>
              <a:t>already own </a:t>
            </a:r>
            <a:r>
              <a:rPr lang="en-US" dirty="0" smtClean="0"/>
              <a:t>similar monitoring products</a:t>
            </a:r>
            <a:r>
              <a:rPr lang="en-US" dirty="0"/>
              <a:t>, the </a:t>
            </a:r>
            <a:r>
              <a:rPr lang="en-US" dirty="0" err="1" smtClean="0"/>
              <a:t>Whizbang</a:t>
            </a:r>
            <a:r>
              <a:rPr lang="en-US" dirty="0"/>
              <a:t> </a:t>
            </a:r>
            <a:r>
              <a:rPr lang="en-US" dirty="0" smtClean="0"/>
              <a:t>Junior  has </a:t>
            </a:r>
            <a:r>
              <a:rPr lang="en-US" dirty="0"/>
              <a:t>been designed </a:t>
            </a:r>
            <a:r>
              <a:rPr lang="en-US" dirty="0" smtClean="0"/>
              <a:t>for </a:t>
            </a:r>
            <a:r>
              <a:rPr lang="en-US" dirty="0"/>
              <a:t>cooperative attachment. </a:t>
            </a:r>
          </a:p>
          <a:p>
            <a:endParaRPr lang="en-US" dirty="0"/>
          </a:p>
        </p:txBody>
      </p:sp>
    </p:spTree>
    <p:extLst>
      <p:ext uri="{BB962C8B-B14F-4D97-AF65-F5344CB8AC3E}">
        <p14:creationId xmlns:p14="http://schemas.microsoft.com/office/powerpoint/2010/main" val="4122659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childTnLst>
                          </p:cTn>
                        </p:par>
                        <p:par>
                          <p:cTn id="12" fill="hold">
                            <p:stCondLst>
                              <p:cond delay="2500"/>
                            </p:stCondLst>
                            <p:childTnLst>
                              <p:par>
                                <p:cTn id="13" presetID="42"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p:cNvSpPr>
          <p:nvPr>
            <p:ph type="ctrTitle"/>
          </p:nvPr>
        </p:nvSpPr>
        <p:spPr>
          <a:xfrm>
            <a:off x="228600" y="4114800"/>
            <a:ext cx="7239000" cy="533400"/>
          </a:xfrm>
        </p:spPr>
        <p:txBody>
          <a:bodyPr/>
          <a:lstStyle>
            <a:extLst/>
          </a:lstStyle>
          <a:p>
            <a:r>
              <a:rPr lang="en-US" sz="3600" b="1" dirty="0" smtClean="0">
                <a:latin typeface="Hafnium Sample" panose="00000400000000000000" pitchFamily="2" charset="0"/>
              </a:rPr>
              <a:t>STATE OF CHARGE</a:t>
            </a:r>
            <a:endParaRPr lang="en-US" sz="3600" b="1" dirty="0">
              <a:latin typeface="Hafnium Sample" panose="00000400000000000000" pitchFamily="2"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6097209"/>
            <a:ext cx="990600" cy="647700"/>
          </a:xfrm>
          <a:prstGeom prst="rect">
            <a:avLst/>
          </a:prstGeom>
        </p:spPr>
      </p:pic>
      <p:sp>
        <p:nvSpPr>
          <p:cNvPr id="3" name="TextBox 2"/>
          <p:cNvSpPr txBox="1"/>
          <p:nvPr/>
        </p:nvSpPr>
        <p:spPr>
          <a:xfrm>
            <a:off x="457200" y="5123754"/>
            <a:ext cx="6629400" cy="1477328"/>
          </a:xfrm>
          <a:prstGeom prst="rect">
            <a:avLst/>
          </a:prstGeom>
          <a:noFill/>
        </p:spPr>
        <p:txBody>
          <a:bodyPr wrap="square" rtlCol="0">
            <a:spAutoFit/>
          </a:bodyPr>
          <a:lstStyle/>
          <a:p>
            <a:endParaRPr lang="en-US" dirty="0"/>
          </a:p>
          <a:p>
            <a:r>
              <a:rPr lang="en-US" dirty="0" smtClean="0"/>
              <a:t>The </a:t>
            </a:r>
            <a:r>
              <a:rPr lang="en-US" dirty="0" err="1"/>
              <a:t>WBjr</a:t>
            </a:r>
            <a:r>
              <a:rPr lang="en-US" dirty="0"/>
              <a:t> gives us a full featured Battery Monitor. This can be viewed on the Classics Display as well as on the Local App software. The Local App works with Mac and Windows and we will be releasing a version for Android and iPhone Late Jan of 2014</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76198"/>
            <a:ext cx="7315200" cy="3907325"/>
          </a:xfrm>
          <a:prstGeom prst="rect">
            <a:avLst/>
          </a:prstGeom>
        </p:spPr>
      </p:pic>
    </p:spTree>
    <p:extLst>
      <p:ext uri="{BB962C8B-B14F-4D97-AF65-F5344CB8AC3E}">
        <p14:creationId xmlns:p14="http://schemas.microsoft.com/office/powerpoint/2010/main" val="3156838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7400" y="1043464"/>
            <a:ext cx="5029200" cy="2220493"/>
          </a:xfrm>
          <a:prstGeom prst="rect">
            <a:avLst/>
          </a:prstGeom>
        </p:spPr>
      </p:pic>
      <p:sp>
        <p:nvSpPr>
          <p:cNvPr id="5" name="TextBox 4"/>
          <p:cNvSpPr txBox="1"/>
          <p:nvPr/>
        </p:nvSpPr>
        <p:spPr>
          <a:xfrm>
            <a:off x="457200" y="304800"/>
            <a:ext cx="6096000" cy="738664"/>
          </a:xfrm>
          <a:prstGeom prst="rect">
            <a:avLst/>
          </a:prstGeom>
          <a:noFill/>
        </p:spPr>
        <p:txBody>
          <a:bodyPr wrap="square" rtlCol="0">
            <a:spAutoFit/>
          </a:bodyPr>
          <a:lstStyle/>
          <a:p>
            <a:r>
              <a:rPr lang="en-US" sz="2400" dirty="0" smtClean="0"/>
              <a:t>Classic 150 &amp; Classic Lite 150 Power Graph</a:t>
            </a:r>
          </a:p>
          <a:p>
            <a:endParaRPr lang="en-US" dirty="0"/>
          </a:p>
        </p:txBody>
      </p:sp>
      <p:sp>
        <p:nvSpPr>
          <p:cNvPr id="6" name="TextBox 5"/>
          <p:cNvSpPr txBox="1"/>
          <p:nvPr/>
        </p:nvSpPr>
        <p:spPr>
          <a:xfrm>
            <a:off x="1600200" y="5029200"/>
            <a:ext cx="5715000" cy="1477328"/>
          </a:xfrm>
          <a:prstGeom prst="rect">
            <a:avLst/>
          </a:prstGeom>
          <a:noFill/>
        </p:spPr>
        <p:txBody>
          <a:bodyPr wrap="square" rtlCol="0">
            <a:spAutoFit/>
          </a:bodyPr>
          <a:lstStyle/>
          <a:p>
            <a:r>
              <a:rPr lang="en-US" dirty="0" smtClean="0"/>
              <a:t>The Power Graphs on this slide and the following display the relation between input voltage, battery voltage and output current. Using and understanding these graphs will help when designing the most efficient system and choosing the correct Classic for the task at hand.</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0" y="6019800"/>
            <a:ext cx="990600" cy="647700"/>
          </a:xfrm>
          <a:prstGeom prst="rect">
            <a:avLst/>
          </a:prstGeom>
        </p:spPr>
      </p:pic>
      <p:sp>
        <p:nvSpPr>
          <p:cNvPr id="9" name="Rectangle 2"/>
          <p:cNvSpPr txBox="1">
            <a:spLocks/>
          </p:cNvSpPr>
          <p:nvPr/>
        </p:nvSpPr>
        <p:spPr>
          <a:xfrm>
            <a:off x="228600" y="4114800"/>
            <a:ext cx="7239000" cy="533400"/>
          </a:xfrm>
          <a:prstGeom prst="rect">
            <a:avLst/>
          </a:prstGeom>
          <a:noFill/>
        </p:spPr>
        <p:txBody>
          <a:bodyPr vert="horz" lIns="91440" tIns="45720" rIns="91440" bIns="45720" rtlCol="0" anchor="b" anchorCtr="0">
            <a:noAutofit/>
          </a:bodyPr>
          <a:lstStyle>
            <a:lvl1pPr algn="l" defTabSz="914400" rtl="0" eaLnBrk="1" latinLnBrk="0" hangingPunct="1">
              <a:spcBef>
                <a:spcPct val="0"/>
              </a:spcBef>
              <a:buNone/>
              <a:defRPr sz="2000" b="0" kern="1200" cap="all" spc="15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b="1" dirty="0" smtClean="0">
                <a:latin typeface="Hafnium Sample" panose="00000400000000000000" pitchFamily="2" charset="0"/>
              </a:rPr>
              <a:t>150 power graph</a:t>
            </a:r>
            <a:endParaRPr lang="en-US" sz="3600" b="1" dirty="0">
              <a:latin typeface="Hafnium Sample" panose="00000400000000000000" pitchFamily="2" charset="0"/>
            </a:endParaRPr>
          </a:p>
        </p:txBody>
      </p:sp>
    </p:spTree>
    <p:extLst>
      <p:ext uri="{BB962C8B-B14F-4D97-AF65-F5344CB8AC3E}">
        <p14:creationId xmlns:p14="http://schemas.microsoft.com/office/powerpoint/2010/main" val="492013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p:cNvSpPr>
          <p:nvPr>
            <p:ph type="ctrTitle"/>
          </p:nvPr>
        </p:nvSpPr>
        <p:spPr/>
        <p:txBody>
          <a:bodyPr/>
          <a:lstStyle>
            <a:extLst/>
          </a:lstStyle>
          <a:p>
            <a:r>
              <a:rPr lang="en-US" sz="3600" b="1" dirty="0" smtClean="0">
                <a:latin typeface="Hafnium Sample" panose="00000400000000000000" pitchFamily="2" charset="0"/>
              </a:rPr>
              <a:t>200 power graph</a:t>
            </a:r>
            <a:endParaRPr lang="en-US" sz="3600" b="1" dirty="0">
              <a:latin typeface="Hafnium Sample" panose="00000400000000000000" pitchFamily="2"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402" y="1043464"/>
            <a:ext cx="5029196" cy="2220493"/>
          </a:xfrm>
          <a:prstGeom prst="rect">
            <a:avLst/>
          </a:prstGeom>
        </p:spPr>
      </p:pic>
      <p:sp>
        <p:nvSpPr>
          <p:cNvPr id="4" name="TextBox 3"/>
          <p:cNvSpPr txBox="1"/>
          <p:nvPr/>
        </p:nvSpPr>
        <p:spPr>
          <a:xfrm>
            <a:off x="457200" y="304800"/>
            <a:ext cx="6096000" cy="738664"/>
          </a:xfrm>
          <a:prstGeom prst="rect">
            <a:avLst/>
          </a:prstGeom>
          <a:noFill/>
        </p:spPr>
        <p:txBody>
          <a:bodyPr wrap="square" rtlCol="0">
            <a:spAutoFit/>
          </a:bodyPr>
          <a:lstStyle/>
          <a:p>
            <a:r>
              <a:rPr lang="en-US" sz="2400" dirty="0" smtClean="0"/>
              <a:t>Classic 200 &amp; Classic Lite 200 Power Graph</a:t>
            </a:r>
          </a:p>
          <a:p>
            <a:endParaRPr lang="en-US" dirty="0"/>
          </a:p>
        </p:txBody>
      </p:sp>
      <p:sp>
        <p:nvSpPr>
          <p:cNvPr id="8" name="TextBox 7"/>
          <p:cNvSpPr txBox="1"/>
          <p:nvPr/>
        </p:nvSpPr>
        <p:spPr>
          <a:xfrm>
            <a:off x="1600200" y="5029200"/>
            <a:ext cx="5715000" cy="923330"/>
          </a:xfrm>
          <a:prstGeom prst="rect">
            <a:avLst/>
          </a:prstGeom>
          <a:noFill/>
        </p:spPr>
        <p:txBody>
          <a:bodyPr wrap="square" rtlCol="0">
            <a:spAutoFit/>
          </a:bodyPr>
          <a:lstStyle/>
          <a:p>
            <a:r>
              <a:rPr lang="en-US" dirty="0" smtClean="0"/>
              <a:t>These graphs display efficiency differences between lower input voltages compared to higher levels along with the balance between wire length and input voltage.</a:t>
            </a:r>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600" y="6100396"/>
            <a:ext cx="990600" cy="647700"/>
          </a:xfrm>
          <a:prstGeom prst="rect">
            <a:avLst/>
          </a:prstGeom>
        </p:spPr>
      </p:pic>
    </p:spTree>
    <p:extLst>
      <p:ext uri="{BB962C8B-B14F-4D97-AF65-F5344CB8AC3E}">
        <p14:creationId xmlns:p14="http://schemas.microsoft.com/office/powerpoint/2010/main" val="250573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p:cNvSpPr>
          <p:nvPr>
            <p:ph type="ctrTitle"/>
          </p:nvPr>
        </p:nvSpPr>
        <p:spPr/>
        <p:txBody>
          <a:bodyPr/>
          <a:lstStyle>
            <a:extLst/>
          </a:lstStyle>
          <a:p>
            <a:r>
              <a:rPr lang="en-US" sz="3600" b="1" dirty="0" smtClean="0">
                <a:latin typeface="Hafnium Sample" panose="00000400000000000000" pitchFamily="2" charset="0"/>
              </a:rPr>
              <a:t>250 power graph</a:t>
            </a:r>
            <a:endParaRPr lang="en-US" sz="3600" b="1" dirty="0">
              <a:latin typeface="Hafnium Sample" panose="00000400000000000000" pitchFamily="2"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402" y="1043464"/>
            <a:ext cx="5029196" cy="2220492"/>
          </a:xfrm>
          <a:prstGeom prst="rect">
            <a:avLst/>
          </a:prstGeom>
        </p:spPr>
      </p:pic>
      <p:sp>
        <p:nvSpPr>
          <p:cNvPr id="4" name="TextBox 3"/>
          <p:cNvSpPr txBox="1"/>
          <p:nvPr/>
        </p:nvSpPr>
        <p:spPr>
          <a:xfrm>
            <a:off x="457200" y="304800"/>
            <a:ext cx="6096000" cy="738664"/>
          </a:xfrm>
          <a:prstGeom prst="rect">
            <a:avLst/>
          </a:prstGeom>
          <a:noFill/>
        </p:spPr>
        <p:txBody>
          <a:bodyPr wrap="square" rtlCol="0">
            <a:spAutoFit/>
          </a:bodyPr>
          <a:lstStyle/>
          <a:p>
            <a:r>
              <a:rPr lang="en-US" sz="2400" dirty="0" smtClean="0"/>
              <a:t>Classic 250 &amp; Classic Lite 250 Power Graph</a:t>
            </a:r>
          </a:p>
          <a:p>
            <a:endParaRPr lang="en-US" dirty="0"/>
          </a:p>
        </p:txBody>
      </p:sp>
      <p:sp>
        <p:nvSpPr>
          <p:cNvPr id="8" name="TextBox 7"/>
          <p:cNvSpPr txBox="1"/>
          <p:nvPr/>
        </p:nvSpPr>
        <p:spPr>
          <a:xfrm>
            <a:off x="1600200" y="5029200"/>
            <a:ext cx="5715000" cy="923330"/>
          </a:xfrm>
          <a:prstGeom prst="rect">
            <a:avLst/>
          </a:prstGeom>
          <a:noFill/>
        </p:spPr>
        <p:txBody>
          <a:bodyPr wrap="square" rtlCol="0">
            <a:spAutoFit/>
          </a:bodyPr>
          <a:lstStyle/>
          <a:p>
            <a:r>
              <a:rPr lang="en-US" dirty="0" smtClean="0"/>
              <a:t>The Higher voltage Classics can be useful when the PV array is a long distance from the Charge Controller. Offering smaller wire but still allowing for an affordable fully featured controller.</a:t>
            </a:r>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600" y="6100396"/>
            <a:ext cx="990600" cy="647700"/>
          </a:xfrm>
          <a:prstGeom prst="rect">
            <a:avLst/>
          </a:prstGeom>
        </p:spPr>
      </p:pic>
    </p:spTree>
    <p:extLst>
      <p:ext uri="{BB962C8B-B14F-4D97-AF65-F5344CB8AC3E}">
        <p14:creationId xmlns:p14="http://schemas.microsoft.com/office/powerpoint/2010/main" val="3706638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3600" y="304800"/>
            <a:ext cx="2169022" cy="3429000"/>
          </a:xfrm>
          <a:prstGeom prst="rect">
            <a:avLst/>
          </a:prstGeom>
        </p:spPr>
      </p:pic>
      <p:sp>
        <p:nvSpPr>
          <p:cNvPr id="4" name="Rectangle 2"/>
          <p:cNvSpPr>
            <a:spLocks noGrp="1"/>
          </p:cNvSpPr>
          <p:nvPr>
            <p:ph type="ctrTitle"/>
          </p:nvPr>
        </p:nvSpPr>
        <p:spPr>
          <a:xfrm>
            <a:off x="228600" y="4114800"/>
            <a:ext cx="7239000" cy="533400"/>
          </a:xfrm>
        </p:spPr>
        <p:txBody>
          <a:bodyPr/>
          <a:lstStyle>
            <a:extLst/>
          </a:lstStyle>
          <a:p>
            <a:r>
              <a:rPr lang="en-US" sz="3600" b="1" dirty="0" err="1" smtClean="0">
                <a:latin typeface="Hafnium Sample" panose="00000400000000000000" pitchFamily="2" charset="0"/>
              </a:rPr>
              <a:t>Midnite</a:t>
            </a:r>
            <a:r>
              <a:rPr lang="en-US" sz="3600" b="1" dirty="0" smtClean="0">
                <a:latin typeface="Hafnium Sample" panose="00000400000000000000" pitchFamily="2" charset="0"/>
              </a:rPr>
              <a:t> clipper</a:t>
            </a:r>
            <a:endParaRPr lang="en-US" sz="3600" b="1" dirty="0">
              <a:latin typeface="Hafnium Sample" panose="00000400000000000000" pitchFamily="2" charset="0"/>
            </a:endParaRPr>
          </a:p>
        </p:txBody>
      </p:sp>
      <p:sp>
        <p:nvSpPr>
          <p:cNvPr id="5" name="TextBox 4"/>
          <p:cNvSpPr txBox="1"/>
          <p:nvPr/>
        </p:nvSpPr>
        <p:spPr>
          <a:xfrm>
            <a:off x="457200" y="381000"/>
            <a:ext cx="5029200" cy="2215991"/>
          </a:xfrm>
          <a:prstGeom prst="rect">
            <a:avLst/>
          </a:prstGeom>
          <a:noFill/>
        </p:spPr>
        <p:txBody>
          <a:bodyPr wrap="square" rtlCol="0">
            <a:spAutoFit/>
          </a:bodyPr>
          <a:lstStyle/>
          <a:p>
            <a:r>
              <a:rPr lang="en-US" sz="2400" dirty="0" smtClean="0"/>
              <a:t>The MidNite Clipper will </a:t>
            </a:r>
            <a:r>
              <a:rPr lang="en-US" sz="2400" dirty="0"/>
              <a:t>reduce </a:t>
            </a:r>
            <a:r>
              <a:rPr lang="en-US" sz="2400" dirty="0" smtClean="0"/>
              <a:t>wear, tear and noise </a:t>
            </a:r>
            <a:r>
              <a:rPr lang="en-US" sz="2400" dirty="0"/>
              <a:t>on your turbine.</a:t>
            </a:r>
            <a:endParaRPr lang="en-US" sz="2400" dirty="0" smtClean="0"/>
          </a:p>
          <a:p>
            <a:endParaRPr lang="en-US" dirty="0"/>
          </a:p>
          <a:p>
            <a:r>
              <a:rPr lang="en-US" dirty="0" smtClean="0"/>
              <a:t>The </a:t>
            </a:r>
            <a:r>
              <a:rPr lang="en-US" dirty="0"/>
              <a:t>MidNite Clipper was designed to work in </a:t>
            </a:r>
            <a:r>
              <a:rPr lang="en-US" dirty="0" smtClean="0"/>
              <a:t>conjunction </a:t>
            </a:r>
            <a:r>
              <a:rPr lang="en-US" dirty="0"/>
              <a:t>with the Classic MPPT controller to offer safe and reliable control of your turbine may it be wind or </a:t>
            </a:r>
            <a:r>
              <a:rPr lang="en-US" dirty="0" smtClean="0"/>
              <a:t>hydro.</a:t>
            </a:r>
            <a:endParaRPr lang="en-US" dirty="0"/>
          </a:p>
          <a:p>
            <a:endParaRPr lang="en-US" dirty="0"/>
          </a:p>
        </p:txBody>
      </p:sp>
      <p:sp>
        <p:nvSpPr>
          <p:cNvPr id="6" name="TextBox 5"/>
          <p:cNvSpPr txBox="1"/>
          <p:nvPr/>
        </p:nvSpPr>
        <p:spPr>
          <a:xfrm>
            <a:off x="533400" y="5105400"/>
            <a:ext cx="7579222" cy="1477328"/>
          </a:xfrm>
          <a:prstGeom prst="rect">
            <a:avLst/>
          </a:prstGeom>
          <a:noFill/>
        </p:spPr>
        <p:txBody>
          <a:bodyPr wrap="square" rtlCol="0">
            <a:spAutoFit/>
          </a:bodyPr>
          <a:lstStyle/>
          <a:p>
            <a:r>
              <a:rPr lang="en-US" dirty="0"/>
              <a:t>The Clipper </a:t>
            </a:r>
            <a:r>
              <a:rPr lang="en-US" dirty="0" smtClean="0"/>
              <a:t>assures </a:t>
            </a:r>
            <a:r>
              <a:rPr lang="en-US" dirty="0"/>
              <a:t>safe operating voltages for the Classic as well as keeping the turbine loaded so it will not free wheel.</a:t>
            </a:r>
          </a:p>
          <a:p>
            <a:endParaRPr lang="en-US" dirty="0"/>
          </a:p>
          <a:p>
            <a:r>
              <a:rPr lang="en-US" dirty="0"/>
              <a:t>The Clipper allows 3 stage charging and will reduce wear and tear on your turbine.</a:t>
            </a:r>
          </a:p>
          <a:p>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0" y="5981920"/>
            <a:ext cx="990600" cy="647700"/>
          </a:xfrm>
          <a:prstGeom prst="rect">
            <a:avLst/>
          </a:prstGeom>
        </p:spPr>
      </p:pic>
    </p:spTree>
    <p:extLst>
      <p:ext uri="{BB962C8B-B14F-4D97-AF65-F5344CB8AC3E}">
        <p14:creationId xmlns:p14="http://schemas.microsoft.com/office/powerpoint/2010/main" val="2877198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p:cNvSpPr>
          <p:nvPr>
            <p:ph type="ctrTitle"/>
          </p:nvPr>
        </p:nvSpPr>
        <p:spPr/>
        <p:txBody>
          <a:bodyPr/>
          <a:lstStyle>
            <a:extLst/>
          </a:lstStyle>
          <a:p>
            <a:r>
              <a:rPr lang="en-US" sz="3600" b="1" dirty="0" smtClean="0">
                <a:latin typeface="Hafnium Sample" panose="00000400000000000000" pitchFamily="2" charset="0"/>
              </a:rPr>
              <a:t>CLASSIC STRING SIZING TOOL</a:t>
            </a:r>
            <a:endParaRPr lang="en-US" sz="3600" b="1" dirty="0">
              <a:latin typeface="Hafnium Sample" panose="00000400000000000000" pitchFamily="2" charset="0"/>
            </a:endParaRPr>
          </a:p>
        </p:txBody>
      </p:sp>
      <p:sp>
        <p:nvSpPr>
          <p:cNvPr id="4" name="TextBox 3"/>
          <p:cNvSpPr txBox="1"/>
          <p:nvPr/>
        </p:nvSpPr>
        <p:spPr>
          <a:xfrm>
            <a:off x="457200" y="304800"/>
            <a:ext cx="3276600" cy="1107996"/>
          </a:xfrm>
          <a:prstGeom prst="rect">
            <a:avLst/>
          </a:prstGeom>
          <a:noFill/>
        </p:spPr>
        <p:txBody>
          <a:bodyPr wrap="square" rtlCol="0">
            <a:spAutoFit/>
          </a:bodyPr>
          <a:lstStyle/>
          <a:p>
            <a:r>
              <a:rPr lang="en-US" sz="2400" dirty="0" smtClean="0"/>
              <a:t>The Classic String Sizing Tool helps design the array. </a:t>
            </a:r>
          </a:p>
          <a:p>
            <a:endParaRPr lang="en-US" dirty="0"/>
          </a:p>
        </p:txBody>
      </p:sp>
      <p:sp>
        <p:nvSpPr>
          <p:cNvPr id="8" name="TextBox 7"/>
          <p:cNvSpPr txBox="1"/>
          <p:nvPr/>
        </p:nvSpPr>
        <p:spPr>
          <a:xfrm>
            <a:off x="381000" y="5029200"/>
            <a:ext cx="5257800" cy="923330"/>
          </a:xfrm>
          <a:prstGeom prst="rect">
            <a:avLst/>
          </a:prstGeom>
          <a:noFill/>
        </p:spPr>
        <p:txBody>
          <a:bodyPr wrap="square" rtlCol="0">
            <a:spAutoFit/>
          </a:bodyPr>
          <a:lstStyle/>
          <a:p>
            <a:r>
              <a:rPr lang="en-US" dirty="0" smtClean="0"/>
              <a:t>The string sizing tool determines the best Classic model to use and the number Classics needed. It can be found on MidNite’s website.</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533400"/>
            <a:ext cx="4819981" cy="3048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600" y="6100396"/>
            <a:ext cx="990600" cy="647700"/>
          </a:xfrm>
          <a:prstGeom prst="rect">
            <a:avLst/>
          </a:prstGeom>
        </p:spPr>
      </p:pic>
    </p:spTree>
    <p:extLst>
      <p:ext uri="{BB962C8B-B14F-4D97-AF65-F5344CB8AC3E}">
        <p14:creationId xmlns:p14="http://schemas.microsoft.com/office/powerpoint/2010/main" val="2462649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Hafnium Sample" panose="00000400000000000000" pitchFamily="2" charset="0"/>
              </a:rPr>
              <a:t>LIGHTING   CONTROLLER</a:t>
            </a:r>
            <a:endParaRPr lang="en-US" dirty="0">
              <a:latin typeface="Hafnium Sample" panose="00000400000000000000" pitchFamily="2" charset="0"/>
            </a:endParaRPr>
          </a:p>
        </p:txBody>
      </p:sp>
      <p:sp>
        <p:nvSpPr>
          <p:cNvPr id="3" name="Content Placeholder 2"/>
          <p:cNvSpPr>
            <a:spLocks noGrp="1"/>
          </p:cNvSpPr>
          <p:nvPr>
            <p:ph idx="1"/>
          </p:nvPr>
        </p:nvSpPr>
        <p:spPr>
          <a:xfrm>
            <a:off x="914400" y="1447800"/>
            <a:ext cx="7391400" cy="2102640"/>
          </a:xfrm>
        </p:spPr>
        <p:txBody>
          <a:bodyPr>
            <a:normAutofit/>
          </a:bodyPr>
          <a:lstStyle/>
          <a:p>
            <a:r>
              <a:rPr lang="en-US" sz="3200" dirty="0" smtClean="0"/>
              <a:t>The MidNite KID controls lighting for dusk-dawn, hourly, day and night settings.</a:t>
            </a:r>
            <a:endParaRPr lang="en-US" sz="3200" dirty="0"/>
          </a:p>
          <a:p>
            <a:endParaRPr lang="en-US" sz="18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0" y="3770417"/>
            <a:ext cx="9144000" cy="30875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20200" y="2819400"/>
            <a:ext cx="4114800" cy="281574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5981700"/>
            <a:ext cx="990600" cy="647700"/>
          </a:xfrm>
          <a:prstGeom prst="rect">
            <a:avLst/>
          </a:prstGeom>
        </p:spPr>
      </p:pic>
    </p:spTree>
    <p:extLst>
      <p:ext uri="{BB962C8B-B14F-4D97-AF65-F5344CB8AC3E}">
        <p14:creationId xmlns:p14="http://schemas.microsoft.com/office/powerpoint/2010/main" val="102943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p:cNvSpPr>
          <p:nvPr>
            <p:ph type="ctrTitle"/>
          </p:nvPr>
        </p:nvSpPr>
        <p:spPr>
          <a:xfrm>
            <a:off x="228600" y="4114800"/>
            <a:ext cx="8610600" cy="533400"/>
          </a:xfrm>
        </p:spPr>
        <p:txBody>
          <a:bodyPr/>
          <a:lstStyle>
            <a:extLst/>
          </a:lstStyle>
          <a:p>
            <a:r>
              <a:rPr lang="en-US" sz="3600" b="1" dirty="0" smtClean="0">
                <a:latin typeface="Hafnium Sample" panose="00000400000000000000" pitchFamily="2" charset="0"/>
              </a:rPr>
              <a:t>CLASSIC &amp; Classic Lite </a:t>
            </a:r>
            <a:r>
              <a:rPr lang="en-US" sz="3600" b="1" dirty="0" err="1" smtClean="0">
                <a:latin typeface="Hafnium Sample" panose="00000400000000000000" pitchFamily="2" charset="0"/>
              </a:rPr>
              <a:t>Hypervoc</a:t>
            </a:r>
            <a:endParaRPr lang="en-US" sz="3600" b="1" dirty="0">
              <a:latin typeface="Hafnium Sample" panose="00000400000000000000" pitchFamily="2" charset="0"/>
            </a:endParaRPr>
          </a:p>
        </p:txBody>
      </p:sp>
      <p:sp>
        <p:nvSpPr>
          <p:cNvPr id="4" name="TextBox 3"/>
          <p:cNvSpPr txBox="1"/>
          <p:nvPr/>
        </p:nvSpPr>
        <p:spPr>
          <a:xfrm>
            <a:off x="594064" y="319605"/>
            <a:ext cx="3596936" cy="1569660"/>
          </a:xfrm>
          <a:prstGeom prst="rect">
            <a:avLst/>
          </a:prstGeom>
          <a:noFill/>
        </p:spPr>
        <p:txBody>
          <a:bodyPr wrap="square" rtlCol="0">
            <a:spAutoFit/>
          </a:bodyPr>
          <a:lstStyle/>
          <a:p>
            <a:r>
              <a:rPr lang="en-US" sz="2400" dirty="0" smtClean="0"/>
              <a:t>HyperVOC</a:t>
            </a:r>
            <a:r>
              <a:rPr lang="en-US" sz="2400" dirty="0"/>
              <a:t>, a non-operative VOC safety zone over and above the maximum input voltage.</a:t>
            </a:r>
          </a:p>
        </p:txBody>
      </p:sp>
      <p:sp>
        <p:nvSpPr>
          <p:cNvPr id="8" name="TextBox 7"/>
          <p:cNvSpPr txBox="1"/>
          <p:nvPr/>
        </p:nvSpPr>
        <p:spPr>
          <a:xfrm>
            <a:off x="381000" y="5029200"/>
            <a:ext cx="8267476" cy="1477328"/>
          </a:xfrm>
          <a:prstGeom prst="rect">
            <a:avLst/>
          </a:prstGeom>
          <a:noFill/>
        </p:spPr>
        <p:txBody>
          <a:bodyPr wrap="square" rtlCol="0">
            <a:spAutoFit/>
          </a:bodyPr>
          <a:lstStyle/>
          <a:p>
            <a:r>
              <a:rPr lang="en-US" dirty="0"/>
              <a:t>On cold mornings the PV panels will put out full voltage even before you can see the </a:t>
            </a:r>
            <a:r>
              <a:rPr lang="en-US" dirty="0" smtClean="0"/>
              <a:t>sun</a:t>
            </a:r>
            <a:r>
              <a:rPr lang="en-US" dirty="0"/>
              <a:t>. Ambient light may not have much current behind it but it does have voltage </a:t>
            </a:r>
            <a:r>
              <a:rPr lang="en-US" dirty="0" smtClean="0"/>
              <a:t>exceeding </a:t>
            </a:r>
            <a:r>
              <a:rPr lang="en-US" dirty="0"/>
              <a:t>the possible voltage limits that destroy the controller. The MidNite Solar controller gives you bonus headroom for those cold mornings that </a:t>
            </a:r>
            <a:r>
              <a:rPr lang="en-US" dirty="0" smtClean="0"/>
              <a:t>would </a:t>
            </a:r>
            <a:r>
              <a:rPr lang="en-US" dirty="0"/>
              <a:t>potentially destroy any other controller. </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301203"/>
            <a:ext cx="4277481" cy="971332"/>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00" y="1520401"/>
            <a:ext cx="4277481" cy="221339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346" y="1944186"/>
            <a:ext cx="2935957" cy="1789614"/>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24800" y="6019800"/>
            <a:ext cx="990600" cy="647700"/>
          </a:xfrm>
          <a:prstGeom prst="rect">
            <a:avLst/>
          </a:prstGeom>
        </p:spPr>
      </p:pic>
    </p:spTree>
    <p:extLst>
      <p:ext uri="{BB962C8B-B14F-4D97-AF65-F5344CB8AC3E}">
        <p14:creationId xmlns:p14="http://schemas.microsoft.com/office/powerpoint/2010/main" val="84817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p:cNvSpPr>
          <p:nvPr>
            <p:ph type="ctrTitle"/>
          </p:nvPr>
        </p:nvSpPr>
        <p:spPr>
          <a:xfrm>
            <a:off x="228600" y="4114800"/>
            <a:ext cx="8610600" cy="533400"/>
          </a:xfrm>
        </p:spPr>
        <p:txBody>
          <a:bodyPr/>
          <a:lstStyle>
            <a:extLst/>
          </a:lstStyle>
          <a:p>
            <a:r>
              <a:rPr lang="en-US" sz="3600" b="1" dirty="0" smtClean="0">
                <a:latin typeface="Hafnium Sample" panose="00000400000000000000" pitchFamily="2" charset="0"/>
              </a:rPr>
              <a:t>CLASSIC follow me</a:t>
            </a:r>
            <a:endParaRPr lang="en-US" sz="3600" b="1" dirty="0">
              <a:latin typeface="Hafnium Sample" panose="00000400000000000000" pitchFamily="2" charset="0"/>
            </a:endParaRPr>
          </a:p>
        </p:txBody>
      </p:sp>
      <p:sp>
        <p:nvSpPr>
          <p:cNvPr id="8" name="TextBox 7"/>
          <p:cNvSpPr txBox="1"/>
          <p:nvPr/>
        </p:nvSpPr>
        <p:spPr>
          <a:xfrm>
            <a:off x="381000" y="5029200"/>
            <a:ext cx="8267476" cy="646331"/>
          </a:xfrm>
          <a:prstGeom prst="rect">
            <a:avLst/>
          </a:prstGeom>
          <a:noFill/>
        </p:spPr>
        <p:txBody>
          <a:bodyPr wrap="square" rtlCol="0">
            <a:spAutoFit/>
          </a:bodyPr>
          <a:lstStyle/>
          <a:p>
            <a:r>
              <a:rPr lang="en-US" dirty="0" smtClean="0"/>
              <a:t>Any system with 2 or more charge controllers must have a coordinated charge or the batteries could be destroyed.</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600" y="6100396"/>
            <a:ext cx="990600" cy="647700"/>
          </a:xfrm>
          <a:prstGeom prst="rect">
            <a:avLst/>
          </a:prstGeom>
        </p:spPr>
      </p:pic>
      <p:sp>
        <p:nvSpPr>
          <p:cNvPr id="2" name="TextBox 1"/>
          <p:cNvSpPr txBox="1"/>
          <p:nvPr/>
        </p:nvSpPr>
        <p:spPr>
          <a:xfrm>
            <a:off x="685800" y="1371600"/>
            <a:ext cx="3467100" cy="2308324"/>
          </a:xfrm>
          <a:prstGeom prst="rect">
            <a:avLst/>
          </a:prstGeom>
          <a:noFill/>
        </p:spPr>
        <p:txBody>
          <a:bodyPr wrap="square" rtlCol="0">
            <a:spAutoFit/>
          </a:bodyPr>
          <a:lstStyle/>
          <a:p>
            <a:r>
              <a:rPr lang="en-US" dirty="0"/>
              <a:t>"Follow Me" </a:t>
            </a:r>
            <a:r>
              <a:rPr lang="en-US" dirty="0" smtClean="0"/>
              <a:t>allows </a:t>
            </a:r>
            <a:r>
              <a:rPr lang="en-US" dirty="0"/>
              <a:t>the Classics to share charge stages, as well as </a:t>
            </a:r>
            <a:r>
              <a:rPr lang="en-US" dirty="0" smtClean="0"/>
              <a:t>battery </a:t>
            </a:r>
            <a:r>
              <a:rPr lang="en-US" dirty="0"/>
              <a:t>temperature info and Ground Fault coordination. </a:t>
            </a:r>
            <a:r>
              <a:rPr lang="en-US" dirty="0" smtClean="0"/>
              <a:t>“Follow Me” </a:t>
            </a:r>
            <a:r>
              <a:rPr lang="en-US" dirty="0"/>
              <a:t>also allows you to program a single Classic for </a:t>
            </a:r>
            <a:r>
              <a:rPr lang="en-US" dirty="0" smtClean="0"/>
              <a:t>Auto Equalize </a:t>
            </a:r>
            <a:r>
              <a:rPr lang="en-US" dirty="0"/>
              <a:t>and it will instruct all the others to Equalize as well.</a:t>
            </a:r>
          </a:p>
          <a:p>
            <a:endParaRPr lang="en-US"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9917" y="633767"/>
            <a:ext cx="4137502" cy="3029881"/>
          </a:xfrm>
          <a:prstGeom prst="rect">
            <a:avLst/>
          </a:prstGeom>
        </p:spPr>
      </p:pic>
      <p:sp>
        <p:nvSpPr>
          <p:cNvPr id="4" name="TextBox 3"/>
          <p:cNvSpPr txBox="1"/>
          <p:nvPr/>
        </p:nvSpPr>
        <p:spPr>
          <a:xfrm>
            <a:off x="441664" y="524431"/>
            <a:ext cx="5730536" cy="461665"/>
          </a:xfrm>
          <a:prstGeom prst="rect">
            <a:avLst/>
          </a:prstGeom>
          <a:noFill/>
        </p:spPr>
        <p:txBody>
          <a:bodyPr wrap="square" rtlCol="0">
            <a:spAutoFit/>
          </a:bodyPr>
          <a:lstStyle/>
          <a:p>
            <a:r>
              <a:rPr lang="en-US" sz="2400" dirty="0" smtClean="0"/>
              <a:t>Follow me allows Classics to talk to each other.</a:t>
            </a:r>
            <a:endParaRPr lang="en-US" sz="2400" dirty="0"/>
          </a:p>
        </p:txBody>
      </p:sp>
    </p:spTree>
    <p:extLst>
      <p:ext uri="{BB962C8B-B14F-4D97-AF65-F5344CB8AC3E}">
        <p14:creationId xmlns:p14="http://schemas.microsoft.com/office/powerpoint/2010/main" val="3966730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p:cNvSpPr>
          <p:nvPr>
            <p:ph type="ctrTitle"/>
          </p:nvPr>
        </p:nvSpPr>
        <p:spPr>
          <a:xfrm>
            <a:off x="228600" y="4114800"/>
            <a:ext cx="8610600" cy="533400"/>
          </a:xfrm>
        </p:spPr>
        <p:txBody>
          <a:bodyPr/>
          <a:lstStyle>
            <a:extLst/>
          </a:lstStyle>
          <a:p>
            <a:r>
              <a:rPr lang="en-US" sz="3600" b="1" dirty="0" smtClean="0">
                <a:latin typeface="Hafnium Sample" panose="00000400000000000000" pitchFamily="2" charset="0"/>
              </a:rPr>
              <a:t>Tech support</a:t>
            </a:r>
            <a:endParaRPr lang="en-US" sz="3600" b="1" dirty="0">
              <a:latin typeface="Hafnium Sample" panose="00000400000000000000" pitchFamily="2" charset="0"/>
            </a:endParaRPr>
          </a:p>
        </p:txBody>
      </p:sp>
      <p:sp>
        <p:nvSpPr>
          <p:cNvPr id="4" name="TextBox 3"/>
          <p:cNvSpPr txBox="1"/>
          <p:nvPr/>
        </p:nvSpPr>
        <p:spPr>
          <a:xfrm>
            <a:off x="409852" y="457200"/>
            <a:ext cx="4358936" cy="461665"/>
          </a:xfrm>
          <a:prstGeom prst="rect">
            <a:avLst/>
          </a:prstGeom>
          <a:noFill/>
        </p:spPr>
        <p:txBody>
          <a:bodyPr wrap="square" rtlCol="0">
            <a:spAutoFit/>
          </a:bodyPr>
          <a:lstStyle/>
          <a:p>
            <a:r>
              <a:rPr lang="en-US" sz="2400" dirty="0" smtClean="0"/>
              <a:t>MidNite Solar Support</a:t>
            </a:r>
            <a:endParaRPr lang="en-US" sz="2400" dirty="0"/>
          </a:p>
        </p:txBody>
      </p:sp>
      <p:sp>
        <p:nvSpPr>
          <p:cNvPr id="8" name="TextBox 7"/>
          <p:cNvSpPr txBox="1"/>
          <p:nvPr/>
        </p:nvSpPr>
        <p:spPr>
          <a:xfrm>
            <a:off x="381000" y="5029200"/>
            <a:ext cx="8267476" cy="646331"/>
          </a:xfrm>
          <a:prstGeom prst="rect">
            <a:avLst/>
          </a:prstGeom>
          <a:noFill/>
        </p:spPr>
        <p:txBody>
          <a:bodyPr wrap="square" rtlCol="0">
            <a:spAutoFit/>
          </a:bodyPr>
          <a:lstStyle/>
          <a:p>
            <a:r>
              <a:rPr lang="en-US" dirty="0" smtClean="0"/>
              <a:t>The Forum has many vital discussion topics that can help with your questions. Check it out on MidNite’s website.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0" y="990600"/>
            <a:ext cx="4788992" cy="2656010"/>
          </a:xfrm>
          <a:prstGeom prst="rect">
            <a:avLst/>
          </a:prstGeom>
        </p:spPr>
      </p:pic>
      <p:sp>
        <p:nvSpPr>
          <p:cNvPr id="2" name="TextBox 1"/>
          <p:cNvSpPr txBox="1"/>
          <p:nvPr/>
        </p:nvSpPr>
        <p:spPr>
          <a:xfrm>
            <a:off x="457200" y="1143000"/>
            <a:ext cx="3124200" cy="2585323"/>
          </a:xfrm>
          <a:prstGeom prst="rect">
            <a:avLst/>
          </a:prstGeom>
          <a:noFill/>
        </p:spPr>
        <p:txBody>
          <a:bodyPr wrap="square" rtlCol="0">
            <a:spAutoFit/>
          </a:bodyPr>
          <a:lstStyle/>
          <a:p>
            <a:r>
              <a:rPr lang="en-US" dirty="0" smtClean="0"/>
              <a:t>MidNite has superior tech support with contact information at </a:t>
            </a:r>
            <a:r>
              <a:rPr lang="en-US" dirty="0" smtClean="0">
                <a:hlinkClick r:id="rId4"/>
              </a:rPr>
              <a:t>www.midnitesolar.com</a:t>
            </a:r>
            <a:r>
              <a:rPr lang="en-US" dirty="0" smtClean="0"/>
              <a:t>.  If you call you will talk to a real person.</a:t>
            </a:r>
          </a:p>
          <a:p>
            <a:endParaRPr lang="en-US" dirty="0"/>
          </a:p>
          <a:p>
            <a:r>
              <a:rPr lang="en-US" dirty="0" smtClean="0"/>
              <a:t>There </a:t>
            </a:r>
            <a:r>
              <a:rPr lang="en-US" dirty="0"/>
              <a:t> </a:t>
            </a:r>
            <a:r>
              <a:rPr lang="en-US" dirty="0" smtClean="0"/>
              <a:t>are videos, webinars and a variety of help documents in the “Documents” section of the website as well.</a:t>
            </a:r>
            <a:endParaRPr lang="en-US"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7600" y="6100396"/>
            <a:ext cx="990600" cy="647700"/>
          </a:xfrm>
          <a:prstGeom prst="rect">
            <a:avLst/>
          </a:prstGeom>
        </p:spPr>
      </p:pic>
    </p:spTree>
    <p:extLst>
      <p:ext uri="{BB962C8B-B14F-4D97-AF65-F5344CB8AC3E}">
        <p14:creationId xmlns:p14="http://schemas.microsoft.com/office/powerpoint/2010/main" val="1729396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5400" y="693003"/>
            <a:ext cx="6858000" cy="830997"/>
          </a:xfrm>
          <a:prstGeom prst="rect">
            <a:avLst/>
          </a:prstGeom>
          <a:noFill/>
        </p:spPr>
        <p:txBody>
          <a:bodyPr wrap="square" rtlCol="0" anchor="ctr">
            <a:spAutoFit/>
          </a:bodyPr>
          <a:lstStyle/>
          <a:p>
            <a:pPr algn="ctr"/>
            <a:r>
              <a:rPr lang="en-US" sz="4800" dirty="0" smtClean="0">
                <a:latin typeface="Hafnium Sample" panose="00000400000000000000" pitchFamily="2" charset="0"/>
              </a:rPr>
              <a:t>MIDNITE SOLAR INC</a:t>
            </a:r>
            <a:endParaRPr lang="en-US" sz="4800" dirty="0">
              <a:latin typeface="Hafnium Sample" panose="00000400000000000000" pitchFamily="2" charset="0"/>
            </a:endParaRPr>
          </a:p>
        </p:txBody>
      </p:sp>
      <p:sp>
        <p:nvSpPr>
          <p:cNvPr id="2" name="TextBox 1"/>
          <p:cNvSpPr txBox="1"/>
          <p:nvPr/>
        </p:nvSpPr>
        <p:spPr>
          <a:xfrm>
            <a:off x="2514600" y="1752600"/>
            <a:ext cx="4076700" cy="2246769"/>
          </a:xfrm>
          <a:prstGeom prst="rect">
            <a:avLst/>
          </a:prstGeom>
          <a:noFill/>
        </p:spPr>
        <p:txBody>
          <a:bodyPr wrap="square" rtlCol="0">
            <a:spAutoFit/>
          </a:bodyPr>
          <a:lstStyle/>
          <a:p>
            <a:pPr algn="ctr"/>
            <a:r>
              <a:rPr lang="en-US" sz="2800" dirty="0" smtClean="0"/>
              <a:t>17722 – 67</a:t>
            </a:r>
            <a:r>
              <a:rPr lang="en-US" sz="2800" baseline="30000" dirty="0" smtClean="0"/>
              <a:t>TH</a:t>
            </a:r>
            <a:r>
              <a:rPr lang="en-US" sz="2800" dirty="0" smtClean="0"/>
              <a:t> Ave NE</a:t>
            </a:r>
          </a:p>
          <a:p>
            <a:pPr algn="ctr"/>
            <a:r>
              <a:rPr lang="en-US" sz="2800" dirty="0" smtClean="0"/>
              <a:t>Arlington, WA 98223</a:t>
            </a:r>
          </a:p>
          <a:p>
            <a:pPr algn="ctr"/>
            <a:r>
              <a:rPr lang="en-US" sz="2800" dirty="0" smtClean="0"/>
              <a:t>Ph. 360-403-7207</a:t>
            </a:r>
          </a:p>
          <a:p>
            <a:pPr algn="ctr"/>
            <a:r>
              <a:rPr lang="en-US" sz="2800" dirty="0" smtClean="0"/>
              <a:t>Fax 360-691-6862</a:t>
            </a:r>
          </a:p>
          <a:p>
            <a:pPr algn="ctr"/>
            <a:r>
              <a:rPr lang="en-US" sz="2800" dirty="0" smtClean="0"/>
              <a:t>info@midnitesolar.com</a:t>
            </a:r>
            <a:endParaRPr lang="en-US" sz="28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6700" y="6100396"/>
            <a:ext cx="990600" cy="647700"/>
          </a:xfrm>
          <a:prstGeom prst="rect">
            <a:avLst/>
          </a:prstGeom>
        </p:spPr>
      </p:pic>
    </p:spTree>
    <p:extLst>
      <p:ext uri="{BB962C8B-B14F-4D97-AF65-F5344CB8AC3E}">
        <p14:creationId xmlns:p14="http://schemas.microsoft.com/office/powerpoint/2010/main" val="398004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afnium Sample" panose="00000400000000000000" pitchFamily="2" charset="0"/>
              </a:rPr>
              <a:t>THE   KID   LED   MODES</a:t>
            </a:r>
            <a:endParaRPr lang="en-US" dirty="0">
              <a:latin typeface="Hafnium Sample" panose="00000400000000000000" pitchFamily="2" charset="0"/>
            </a:endParaRPr>
          </a:p>
        </p:txBody>
      </p:sp>
      <p:sp>
        <p:nvSpPr>
          <p:cNvPr id="3" name="Content Placeholder 2"/>
          <p:cNvSpPr>
            <a:spLocks noGrp="1"/>
          </p:cNvSpPr>
          <p:nvPr>
            <p:ph idx="1"/>
          </p:nvPr>
        </p:nvSpPr>
        <p:spPr>
          <a:xfrm>
            <a:off x="914400" y="1447800"/>
            <a:ext cx="7772400" cy="914400"/>
          </a:xfrm>
        </p:spPr>
        <p:txBody>
          <a:bodyPr/>
          <a:lstStyle/>
          <a:p>
            <a:pPr marL="68580" indent="0">
              <a:buNone/>
            </a:pPr>
            <a:r>
              <a:rPr lang="en-US" sz="2400" dirty="0" smtClean="0"/>
              <a:t>The KID has a three LED bar graph </a:t>
            </a:r>
            <a:r>
              <a:rPr lang="en-US" sz="2400" smtClean="0"/>
              <a:t>plus four </a:t>
            </a:r>
            <a:r>
              <a:rPr lang="en-US" sz="2400" dirty="0" smtClean="0"/>
              <a:t>status LEDs that display </a:t>
            </a:r>
            <a:r>
              <a:rPr lang="en-US" sz="2400" dirty="0"/>
              <a:t>a variety of information.</a:t>
            </a:r>
          </a:p>
          <a:p>
            <a:endParaRPr lang="en-US" dirty="0"/>
          </a:p>
        </p:txBody>
      </p:sp>
      <p:sp>
        <p:nvSpPr>
          <p:cNvPr id="7" name="TextBox 6"/>
          <p:cNvSpPr txBox="1"/>
          <p:nvPr/>
        </p:nvSpPr>
        <p:spPr>
          <a:xfrm>
            <a:off x="3048000" y="2855312"/>
            <a:ext cx="5424618" cy="2339102"/>
          </a:xfrm>
          <a:prstGeom prst="rect">
            <a:avLst/>
          </a:prstGeom>
          <a:noFill/>
        </p:spPr>
        <p:txBody>
          <a:bodyPr wrap="square" rtlCol="0">
            <a:spAutoFit/>
          </a:bodyPr>
          <a:lstStyle/>
          <a:p>
            <a:pPr marL="285750" indent="-285750">
              <a:spcBef>
                <a:spcPts val="200"/>
              </a:spcBef>
              <a:spcAft>
                <a:spcPts val="200"/>
              </a:spcAft>
              <a:buFont typeface="Arial" panose="020B0604020202020204" pitchFamily="34" charset="0"/>
              <a:buChar char="•"/>
            </a:pPr>
            <a:r>
              <a:rPr lang="en-US" dirty="0" smtClean="0">
                <a:solidFill>
                  <a:prstClr val="white"/>
                </a:solidFill>
              </a:rPr>
              <a:t>RFC (Green) – Recently received full charge</a:t>
            </a:r>
          </a:p>
          <a:p>
            <a:pPr marL="285750" indent="-285750">
              <a:spcBef>
                <a:spcPts val="200"/>
              </a:spcBef>
              <a:spcAft>
                <a:spcPts val="200"/>
              </a:spcAft>
              <a:buFont typeface="Arial" panose="020B0604020202020204" pitchFamily="34" charset="0"/>
              <a:buChar char="•"/>
            </a:pPr>
            <a:r>
              <a:rPr lang="en-US" dirty="0" smtClean="0">
                <a:solidFill>
                  <a:prstClr val="white"/>
                </a:solidFill>
              </a:rPr>
              <a:t>1WK (Yellow) – 1 week since full charge</a:t>
            </a:r>
          </a:p>
          <a:p>
            <a:pPr marL="285750" indent="-285750">
              <a:spcBef>
                <a:spcPts val="200"/>
              </a:spcBef>
              <a:spcAft>
                <a:spcPts val="200"/>
              </a:spcAft>
              <a:buFont typeface="Arial" panose="020B0604020202020204" pitchFamily="34" charset="0"/>
              <a:buChar char="•"/>
            </a:pPr>
            <a:r>
              <a:rPr lang="en-US" dirty="0" smtClean="0">
                <a:solidFill>
                  <a:prstClr val="white"/>
                </a:solidFill>
              </a:rPr>
              <a:t>2WK (Orange) – 2 weeks since full charge</a:t>
            </a:r>
          </a:p>
          <a:p>
            <a:pPr marL="285750" indent="-285750">
              <a:spcBef>
                <a:spcPts val="200"/>
              </a:spcBef>
              <a:spcAft>
                <a:spcPts val="200"/>
              </a:spcAft>
              <a:buFont typeface="Arial" panose="020B0604020202020204" pitchFamily="34" charset="0"/>
              <a:buChar char="•"/>
            </a:pPr>
            <a:r>
              <a:rPr lang="en-US" dirty="0" smtClean="0">
                <a:solidFill>
                  <a:prstClr val="white"/>
                </a:solidFill>
              </a:rPr>
              <a:t>FLT (Green) – Battery is in float charge</a:t>
            </a:r>
          </a:p>
          <a:p>
            <a:pPr marL="285750" indent="-285750">
              <a:spcBef>
                <a:spcPts val="200"/>
              </a:spcBef>
              <a:spcAft>
                <a:spcPts val="200"/>
              </a:spcAft>
              <a:buFont typeface="Arial" panose="020B0604020202020204" pitchFamily="34" charset="0"/>
              <a:buChar char="•"/>
            </a:pPr>
            <a:r>
              <a:rPr lang="en-US" dirty="0" smtClean="0">
                <a:solidFill>
                  <a:prstClr val="white"/>
                </a:solidFill>
              </a:rPr>
              <a:t>OVR (Yellow) – Over Voltage, Current  or Temp</a:t>
            </a:r>
          </a:p>
          <a:p>
            <a:pPr marL="285750" indent="-285750">
              <a:spcBef>
                <a:spcPts val="200"/>
              </a:spcBef>
              <a:spcAft>
                <a:spcPts val="200"/>
              </a:spcAft>
              <a:buFont typeface="Arial" panose="020B0604020202020204" pitchFamily="34" charset="0"/>
              <a:buChar char="•"/>
            </a:pPr>
            <a:r>
              <a:rPr lang="en-US" dirty="0" smtClean="0">
                <a:solidFill>
                  <a:prstClr val="white"/>
                </a:solidFill>
              </a:rPr>
              <a:t>ERR (Orange) – The KID has stopped due to error</a:t>
            </a:r>
          </a:p>
          <a:p>
            <a:pPr marL="285750" indent="-285750">
              <a:spcBef>
                <a:spcPts val="200"/>
              </a:spcBef>
              <a:spcAft>
                <a:spcPts val="200"/>
              </a:spcAft>
              <a:buFont typeface="Arial" panose="020B0604020202020204" pitchFamily="34" charset="0"/>
              <a:buChar char="•"/>
            </a:pPr>
            <a:r>
              <a:rPr lang="en-US" dirty="0" smtClean="0">
                <a:solidFill>
                  <a:prstClr val="white"/>
                </a:solidFill>
              </a:rPr>
              <a:t>CLP (Blue) – The KID Clipper /load is on</a:t>
            </a:r>
            <a:endParaRPr lang="en-US" dirty="0">
              <a:solidFill>
                <a:prstClr val="white"/>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0226" y="2552571"/>
            <a:ext cx="1254177" cy="3543429"/>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2018" y="5981700"/>
            <a:ext cx="990600" cy="647700"/>
          </a:xfrm>
          <a:prstGeom prst="rect">
            <a:avLst/>
          </a:prstGeom>
        </p:spPr>
      </p:pic>
    </p:spTree>
    <p:extLst>
      <p:ext uri="{BB962C8B-B14F-4D97-AF65-F5344CB8AC3E}">
        <p14:creationId xmlns:p14="http://schemas.microsoft.com/office/powerpoint/2010/main" val="56373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afnium Sample" panose="00000400000000000000" pitchFamily="2" charset="0"/>
              </a:rPr>
              <a:t>LCD  DISPLAY  &amp;  KEYPAD</a:t>
            </a:r>
            <a:endParaRPr lang="en-US" dirty="0">
              <a:latin typeface="Hafnium Sample" panose="00000400000000000000" pitchFamily="2" charset="0"/>
            </a:endParaRPr>
          </a:p>
        </p:txBody>
      </p:sp>
      <p:sp>
        <p:nvSpPr>
          <p:cNvPr id="3" name="Content Placeholder 2"/>
          <p:cNvSpPr>
            <a:spLocks noGrp="1"/>
          </p:cNvSpPr>
          <p:nvPr>
            <p:ph idx="1"/>
          </p:nvPr>
        </p:nvSpPr>
        <p:spPr>
          <a:xfrm>
            <a:off x="914400" y="1447800"/>
            <a:ext cx="7772400" cy="2102640"/>
          </a:xfrm>
        </p:spPr>
        <p:txBody>
          <a:bodyPr/>
          <a:lstStyle/>
          <a:p>
            <a:r>
              <a:rPr lang="en-US" dirty="0" smtClean="0"/>
              <a:t>The KID has a two line LCD display with keypad access for easy programming and data display/data logging</a:t>
            </a:r>
            <a:endParaRPr lang="en-US" dirty="0"/>
          </a:p>
          <a:p>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5981700"/>
            <a:ext cx="990600" cy="6477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3216424"/>
            <a:ext cx="3925550" cy="3089126"/>
          </a:xfrm>
          <a:prstGeom prst="rect">
            <a:avLst/>
          </a:prstGeom>
        </p:spPr>
      </p:pic>
      <p:sp>
        <p:nvSpPr>
          <p:cNvPr id="8" name="TextBox 7"/>
          <p:cNvSpPr txBox="1"/>
          <p:nvPr/>
        </p:nvSpPr>
        <p:spPr>
          <a:xfrm>
            <a:off x="762000" y="3216424"/>
            <a:ext cx="3429000" cy="2031325"/>
          </a:xfrm>
          <a:prstGeom prst="rect">
            <a:avLst/>
          </a:prstGeom>
          <a:noFill/>
        </p:spPr>
        <p:txBody>
          <a:bodyPr wrap="square" rtlCol="0">
            <a:spAutoFit/>
          </a:bodyPr>
          <a:lstStyle/>
          <a:p>
            <a:r>
              <a:rPr lang="en-US" dirty="0" smtClean="0">
                <a:solidFill>
                  <a:prstClr val="white"/>
                </a:solidFill>
              </a:rPr>
              <a:t>KEYPAD BUTTONS</a:t>
            </a:r>
          </a:p>
          <a:p>
            <a:pPr marL="285750" indent="-285750">
              <a:buFont typeface="Arial" panose="020B0604020202020204" pitchFamily="34" charset="0"/>
              <a:buChar char="•"/>
            </a:pPr>
            <a:r>
              <a:rPr lang="en-US" dirty="0" smtClean="0">
                <a:solidFill>
                  <a:prstClr val="white"/>
                </a:solidFill>
              </a:rPr>
              <a:t>Setup</a:t>
            </a:r>
          </a:p>
          <a:p>
            <a:pPr marL="285750" indent="-285750">
              <a:buFont typeface="Arial" panose="020B0604020202020204" pitchFamily="34" charset="0"/>
              <a:buChar char="•"/>
            </a:pPr>
            <a:r>
              <a:rPr lang="en-US" dirty="0" smtClean="0">
                <a:solidFill>
                  <a:prstClr val="white"/>
                </a:solidFill>
              </a:rPr>
              <a:t>Status</a:t>
            </a:r>
          </a:p>
          <a:p>
            <a:pPr marL="285750" indent="-285750">
              <a:buFont typeface="Arial" panose="020B0604020202020204" pitchFamily="34" charset="0"/>
              <a:buChar char="•"/>
            </a:pPr>
            <a:r>
              <a:rPr lang="en-US" dirty="0" smtClean="0">
                <a:solidFill>
                  <a:prstClr val="white"/>
                </a:solidFill>
              </a:rPr>
              <a:t>Save</a:t>
            </a:r>
          </a:p>
          <a:p>
            <a:pPr marL="285750" indent="-285750">
              <a:buFont typeface="Arial" panose="020B0604020202020204" pitchFamily="34" charset="0"/>
              <a:buChar char="•"/>
            </a:pPr>
            <a:r>
              <a:rPr lang="en-US" dirty="0" smtClean="0">
                <a:solidFill>
                  <a:prstClr val="white"/>
                </a:solidFill>
              </a:rPr>
              <a:t>Menu Back</a:t>
            </a:r>
          </a:p>
          <a:p>
            <a:pPr marL="285750" indent="-285750">
              <a:buFont typeface="Arial" panose="020B0604020202020204" pitchFamily="34" charset="0"/>
              <a:buChar char="•"/>
            </a:pPr>
            <a:r>
              <a:rPr lang="en-US" dirty="0" smtClean="0">
                <a:solidFill>
                  <a:prstClr val="white"/>
                </a:solidFill>
              </a:rPr>
              <a:t>Enter</a:t>
            </a:r>
          </a:p>
          <a:p>
            <a:pPr marL="285750" indent="-285750">
              <a:buFont typeface="Arial" panose="020B0604020202020204" pitchFamily="34" charset="0"/>
              <a:buChar char="•"/>
            </a:pPr>
            <a:r>
              <a:rPr lang="en-US" dirty="0" smtClean="0">
                <a:solidFill>
                  <a:prstClr val="white"/>
                </a:solidFill>
              </a:rPr>
              <a:t>Up, Down, Right &amp; Left arrows</a:t>
            </a:r>
            <a:endParaRPr lang="en-US" dirty="0">
              <a:solidFill>
                <a:prstClr val="white"/>
              </a:solidFill>
            </a:endParaRPr>
          </a:p>
        </p:txBody>
      </p:sp>
    </p:spTree>
    <p:extLst>
      <p:ext uri="{BB962C8B-B14F-4D97-AF65-F5344CB8AC3E}">
        <p14:creationId xmlns:p14="http://schemas.microsoft.com/office/powerpoint/2010/main" val="3034117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21"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2000"/>
                                        <p:tgtEl>
                                          <p:spTgt spid="4"/>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00600"/>
            <a:ext cx="9144000" cy="2042718"/>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0" y="381000"/>
            <a:ext cx="3429538" cy="2247483"/>
          </a:xfrm>
          <a:prstGeom prst="rect">
            <a:avLst/>
          </a:prstGeom>
          <a:noFill/>
          <a:ln>
            <a:noFill/>
          </a:ln>
        </p:spPr>
      </p:pic>
      <p:sp>
        <p:nvSpPr>
          <p:cNvPr id="2" name="Title 1"/>
          <p:cNvSpPr>
            <a:spLocks noGrp="1"/>
          </p:cNvSpPr>
          <p:nvPr>
            <p:ph type="title"/>
          </p:nvPr>
        </p:nvSpPr>
        <p:spPr>
          <a:xfrm>
            <a:off x="914400" y="533400"/>
            <a:ext cx="7772400" cy="914400"/>
          </a:xfrm>
        </p:spPr>
        <p:txBody>
          <a:bodyPr/>
          <a:lstStyle/>
          <a:p>
            <a:r>
              <a:rPr lang="en-US" dirty="0" smtClean="0">
                <a:latin typeface="Hafnium Sample" panose="00000400000000000000" pitchFamily="2" charset="0"/>
              </a:rPr>
              <a:t>DATA LOGGING</a:t>
            </a:r>
            <a:endParaRPr lang="en-US" dirty="0">
              <a:latin typeface="Hafnium Sample" panose="00000400000000000000" pitchFamily="2" charset="0"/>
            </a:endParaRPr>
          </a:p>
        </p:txBody>
      </p:sp>
      <p:sp>
        <p:nvSpPr>
          <p:cNvPr id="3" name="Content Placeholder 2"/>
          <p:cNvSpPr>
            <a:spLocks noGrp="1"/>
          </p:cNvSpPr>
          <p:nvPr>
            <p:ph idx="1"/>
          </p:nvPr>
        </p:nvSpPr>
        <p:spPr>
          <a:xfrm>
            <a:off x="914400" y="1905000"/>
            <a:ext cx="6858000" cy="2819400"/>
          </a:xfrm>
        </p:spPr>
        <p:txBody>
          <a:bodyPr>
            <a:noAutofit/>
          </a:bodyPr>
          <a:lstStyle/>
          <a:p>
            <a:r>
              <a:rPr lang="en-US" sz="3200" dirty="0" smtClean="0"/>
              <a:t>Time in Float</a:t>
            </a:r>
          </a:p>
          <a:p>
            <a:r>
              <a:rPr lang="en-US" sz="3200" dirty="0" smtClean="0"/>
              <a:t>kWh/amp hours per day</a:t>
            </a:r>
          </a:p>
          <a:p>
            <a:r>
              <a:rPr lang="en-US" sz="3200" dirty="0" smtClean="0"/>
              <a:t>Lowest battery voltage for the day (not including short term surges</a:t>
            </a:r>
          </a:p>
          <a:p>
            <a:r>
              <a:rPr lang="en-US" sz="3200" dirty="0" err="1" smtClean="0"/>
              <a:t>Whizbang</a:t>
            </a:r>
            <a:r>
              <a:rPr lang="en-US" sz="3200" dirty="0" smtClean="0"/>
              <a:t> Jr. net amp hours +/-</a:t>
            </a:r>
            <a:endParaRPr lang="en-US" sz="3200" dirty="0"/>
          </a:p>
          <a:p>
            <a:endParaRPr lang="en-US" sz="3200"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5981700"/>
            <a:ext cx="990600" cy="647700"/>
          </a:xfrm>
          <a:prstGeom prst="rect">
            <a:avLst/>
          </a:prstGeom>
        </p:spPr>
      </p:pic>
    </p:spTree>
    <p:extLst>
      <p:ext uri="{BB962C8B-B14F-4D97-AF65-F5344CB8AC3E}">
        <p14:creationId xmlns:p14="http://schemas.microsoft.com/office/powerpoint/2010/main" val="2585341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2400" y="3200400"/>
            <a:ext cx="4800600" cy="3200400"/>
          </a:xfrm>
          <a:prstGeom prst="rect">
            <a:avLst/>
          </a:prstGeom>
        </p:spPr>
      </p:pic>
      <p:sp>
        <p:nvSpPr>
          <p:cNvPr id="2" name="Title 1"/>
          <p:cNvSpPr>
            <a:spLocks noGrp="1"/>
          </p:cNvSpPr>
          <p:nvPr>
            <p:ph type="title"/>
          </p:nvPr>
        </p:nvSpPr>
        <p:spPr/>
        <p:txBody>
          <a:bodyPr/>
          <a:lstStyle/>
          <a:p>
            <a:r>
              <a:rPr lang="en-US" dirty="0" smtClean="0">
                <a:latin typeface="Hafnium Sample" panose="00000400000000000000" pitchFamily="2" charset="0"/>
              </a:rPr>
              <a:t>TRUE   INPUT   PARALLELING</a:t>
            </a:r>
            <a:endParaRPr lang="en-US" dirty="0">
              <a:latin typeface="Hafnium Sample" panose="00000400000000000000" pitchFamily="2" charset="0"/>
            </a:endParaRPr>
          </a:p>
        </p:txBody>
      </p:sp>
      <p:sp>
        <p:nvSpPr>
          <p:cNvPr id="3" name="Content Placeholder 2"/>
          <p:cNvSpPr>
            <a:spLocks noGrp="1"/>
          </p:cNvSpPr>
          <p:nvPr>
            <p:ph idx="1"/>
          </p:nvPr>
        </p:nvSpPr>
        <p:spPr/>
        <p:txBody>
          <a:bodyPr/>
          <a:lstStyle/>
          <a:p>
            <a:r>
              <a:rPr lang="en-US" dirty="0" smtClean="0"/>
              <a:t>The KID allows for true input paralleling. As your power needs grow, add more modules to the array and a second KID. This will allow twice the power from a single array.</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3776534"/>
            <a:ext cx="3179676" cy="2286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6076950"/>
            <a:ext cx="990600" cy="647700"/>
          </a:xfrm>
          <a:prstGeom prst="rect">
            <a:avLst/>
          </a:prstGeom>
        </p:spPr>
      </p:pic>
    </p:spTree>
    <p:extLst>
      <p:ext uri="{BB962C8B-B14F-4D97-AF65-F5344CB8AC3E}">
        <p14:creationId xmlns:p14="http://schemas.microsoft.com/office/powerpoint/2010/main" val="3969548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5600" y="3283803"/>
            <a:ext cx="4800600" cy="3054188"/>
          </a:xfrm>
          <a:prstGeom prst="rect">
            <a:avLst/>
          </a:prstGeom>
        </p:spPr>
      </p:pic>
      <p:sp>
        <p:nvSpPr>
          <p:cNvPr id="2" name="Title 1"/>
          <p:cNvSpPr>
            <a:spLocks noGrp="1"/>
          </p:cNvSpPr>
          <p:nvPr>
            <p:ph type="title"/>
          </p:nvPr>
        </p:nvSpPr>
        <p:spPr/>
        <p:txBody>
          <a:bodyPr/>
          <a:lstStyle/>
          <a:p>
            <a:r>
              <a:rPr lang="en-US" dirty="0" smtClean="0">
                <a:latin typeface="Hafnium Sample" panose="00000400000000000000" pitchFamily="2" charset="0"/>
              </a:rPr>
              <a:t>POWER   HANDLING</a:t>
            </a:r>
            <a:endParaRPr lang="en-US" dirty="0">
              <a:latin typeface="Hafnium Sample" panose="00000400000000000000" pitchFamily="2" charset="0"/>
            </a:endParaRPr>
          </a:p>
        </p:txBody>
      </p:sp>
      <p:sp>
        <p:nvSpPr>
          <p:cNvPr id="3" name="Content Placeholder 2"/>
          <p:cNvSpPr>
            <a:spLocks noGrp="1"/>
          </p:cNvSpPr>
          <p:nvPr>
            <p:ph idx="1"/>
          </p:nvPr>
        </p:nvSpPr>
        <p:spPr>
          <a:xfrm>
            <a:off x="876300" y="1447800"/>
            <a:ext cx="7772400" cy="2102640"/>
          </a:xfrm>
        </p:spPr>
        <p:txBody>
          <a:bodyPr/>
          <a:lstStyle/>
          <a:p>
            <a:r>
              <a:rPr lang="en-US" dirty="0" smtClean="0"/>
              <a:t>12V Battery – Up to 500W PV array</a:t>
            </a:r>
          </a:p>
          <a:p>
            <a:r>
              <a:rPr lang="en-US" dirty="0" smtClean="0"/>
              <a:t>24V Battery – Up to 750 to 1000W PV array</a:t>
            </a:r>
          </a:p>
          <a:p>
            <a:r>
              <a:rPr lang="en-US" dirty="0" smtClean="0"/>
              <a:t>48V </a:t>
            </a:r>
            <a:r>
              <a:rPr lang="en-US" dirty="0"/>
              <a:t>Battery – Up to </a:t>
            </a:r>
            <a:r>
              <a:rPr lang="en-US" dirty="0" smtClean="0"/>
              <a:t>1500W </a:t>
            </a:r>
            <a:r>
              <a:rPr lang="en-US" dirty="0"/>
              <a:t>PV array</a:t>
            </a:r>
          </a:p>
          <a:p>
            <a:endParaRPr lang="en-US" dirty="0" smtClean="0"/>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6097209"/>
            <a:ext cx="990600" cy="647700"/>
          </a:xfrm>
          <a:prstGeom prst="rect">
            <a:avLst/>
          </a:prstGeom>
        </p:spPr>
      </p:pic>
    </p:spTree>
    <p:extLst>
      <p:ext uri="{BB962C8B-B14F-4D97-AF65-F5344CB8AC3E}">
        <p14:creationId xmlns:p14="http://schemas.microsoft.com/office/powerpoint/2010/main" val="291929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childTnLst>
                                </p:cTn>
                              </p:par>
                            </p:childTnLst>
                          </p:cTn>
                        </p:par>
                        <p:par>
                          <p:cTn id="20" fill="hold">
                            <p:stCondLst>
                              <p:cond delay="3500"/>
                            </p:stCondLst>
                            <p:childTnLst>
                              <p:par>
                                <p:cTn id="21" presetID="10" presetClass="entr" presetSubtype="0" fill="hold"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5|1.1|0.9"/>
</p:tagLst>
</file>

<file path=ppt/tags/tag10.xml><?xml version="1.0" encoding="utf-8"?>
<p:tagLst xmlns:a="http://schemas.openxmlformats.org/drawingml/2006/main" xmlns:r="http://schemas.openxmlformats.org/officeDocument/2006/relationships" xmlns:p="http://schemas.openxmlformats.org/presentationml/2006/main">
  <p:tag name="TIMING" val="|0.8|0.9|1|1.2|0.9"/>
</p:tagLst>
</file>

<file path=ppt/tags/tag11.xml><?xml version="1.0" encoding="utf-8"?>
<p:tagLst xmlns:a="http://schemas.openxmlformats.org/drawingml/2006/main" xmlns:r="http://schemas.openxmlformats.org/officeDocument/2006/relationships" xmlns:p="http://schemas.openxmlformats.org/presentationml/2006/main">
  <p:tag name="TIMING" val="|0.8|0.9|1|1.2|0.9"/>
</p:tagLst>
</file>

<file path=ppt/tags/tag12.xml><?xml version="1.0" encoding="utf-8"?>
<p:tagLst xmlns:a="http://schemas.openxmlformats.org/drawingml/2006/main" xmlns:r="http://schemas.openxmlformats.org/officeDocument/2006/relationships" xmlns:p="http://schemas.openxmlformats.org/presentationml/2006/main">
  <p:tag name="TIMING" val="|0.8|1|0.8"/>
</p:tagLst>
</file>

<file path=ppt/tags/tag2.xml><?xml version="1.0" encoding="utf-8"?>
<p:tagLst xmlns:a="http://schemas.openxmlformats.org/drawingml/2006/main" xmlns:r="http://schemas.openxmlformats.org/officeDocument/2006/relationships" xmlns:p="http://schemas.openxmlformats.org/presentationml/2006/main">
  <p:tag name="TIMING" val="|0.8|1|1.1|0.7|0.6|0.6|0.7|0.6|0.6"/>
</p:tagLst>
</file>

<file path=ppt/tags/tag3.xml><?xml version="1.0" encoding="utf-8"?>
<p:tagLst xmlns:a="http://schemas.openxmlformats.org/drawingml/2006/main" xmlns:r="http://schemas.openxmlformats.org/officeDocument/2006/relationships" xmlns:p="http://schemas.openxmlformats.org/presentationml/2006/main">
  <p:tag name="TIMING" val="|0.5|1.1|1.3"/>
</p:tagLst>
</file>

<file path=ppt/tags/tag4.xml><?xml version="1.0" encoding="utf-8"?>
<p:tagLst xmlns:a="http://schemas.openxmlformats.org/drawingml/2006/main" xmlns:r="http://schemas.openxmlformats.org/officeDocument/2006/relationships" xmlns:p="http://schemas.openxmlformats.org/presentationml/2006/main">
  <p:tag name="TIMING" val="|0.8|1|1.1|0.7|0.6|0.6|0.7|0.6|0.6"/>
</p:tagLst>
</file>

<file path=ppt/tags/tag5.xml><?xml version="1.0" encoding="utf-8"?>
<p:tagLst xmlns:a="http://schemas.openxmlformats.org/drawingml/2006/main" xmlns:r="http://schemas.openxmlformats.org/officeDocument/2006/relationships" xmlns:p="http://schemas.openxmlformats.org/presentationml/2006/main">
  <p:tag name="TIMING" val="|0.8|1|1.1|0.7|0.6|0.6|0.7|0.6|0.6"/>
</p:tagLst>
</file>

<file path=ppt/tags/tag6.xml><?xml version="1.0" encoding="utf-8"?>
<p:tagLst xmlns:a="http://schemas.openxmlformats.org/drawingml/2006/main" xmlns:r="http://schemas.openxmlformats.org/officeDocument/2006/relationships" xmlns:p="http://schemas.openxmlformats.org/presentationml/2006/main">
  <p:tag name="TIMING" val="|0.8|1|1.1|0.7|0.6|0.6|0.7|0.6|0.6"/>
</p:tagLst>
</file>

<file path=ppt/tags/tag7.xml><?xml version="1.0" encoding="utf-8"?>
<p:tagLst xmlns:a="http://schemas.openxmlformats.org/drawingml/2006/main" xmlns:r="http://schemas.openxmlformats.org/officeDocument/2006/relationships" xmlns:p="http://schemas.openxmlformats.org/presentationml/2006/main">
  <p:tag name="TIMING" val="|0.8|1|1.1|0.7|0.6|0.6|0.7|0.6|0.6"/>
</p:tagLst>
</file>

<file path=ppt/tags/tag8.xml><?xml version="1.0" encoding="utf-8"?>
<p:tagLst xmlns:a="http://schemas.openxmlformats.org/drawingml/2006/main" xmlns:r="http://schemas.openxmlformats.org/officeDocument/2006/relationships" xmlns:p="http://schemas.openxmlformats.org/presentationml/2006/main">
  <p:tag name="TIMING" val="|0.8|1|1.1|0.7|0.6|0.6|0.7|0.6|0.6"/>
</p:tagLst>
</file>

<file path=ppt/tags/tag9.xml><?xml version="1.0" encoding="utf-8"?>
<p:tagLst xmlns:a="http://schemas.openxmlformats.org/drawingml/2006/main" xmlns:r="http://schemas.openxmlformats.org/officeDocument/2006/relationships" xmlns:p="http://schemas.openxmlformats.org/presentationml/2006/main">
  <p:tag name="TIMING" val="|0.5|1.1|1.3"/>
</p:tagLst>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3.xml><?xml version="1.0" encoding="utf-8"?>
<a:theme xmlns:a="http://schemas.openxmlformats.org/drawingml/2006/main" name="1_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0</TotalTime>
  <Words>2365</Words>
  <Application>Microsoft Office PowerPoint</Application>
  <PresentationFormat>On-screen Show (4:3)</PresentationFormat>
  <Paragraphs>270</Paragraphs>
  <Slides>43</Slides>
  <Notes>19</Notes>
  <HiddenSlides>0</HiddenSlides>
  <MMClips>0</MMClips>
  <ScaleCrop>false</ScaleCrop>
  <HeadingPairs>
    <vt:vector size="4" baseType="variant">
      <vt:variant>
        <vt:lpstr>Theme</vt:lpstr>
      </vt:variant>
      <vt:variant>
        <vt:i4>3</vt:i4>
      </vt:variant>
      <vt:variant>
        <vt:lpstr>Slide Titles</vt:lpstr>
      </vt:variant>
      <vt:variant>
        <vt:i4>43</vt:i4>
      </vt:variant>
    </vt:vector>
  </HeadingPairs>
  <TitlesOfParts>
    <vt:vector size="46" baseType="lpstr">
      <vt:lpstr>Horizon</vt:lpstr>
      <vt:lpstr>Metro</vt:lpstr>
      <vt:lpstr>1_Horizon</vt:lpstr>
      <vt:lpstr>THE KID</vt:lpstr>
      <vt:lpstr>THE KID VERSATILITY</vt:lpstr>
      <vt:lpstr>THE  MARINE - RV   KID</vt:lpstr>
      <vt:lpstr>LIGHTING   CONTROLLER</vt:lpstr>
      <vt:lpstr>THE   KID   LED   MODES</vt:lpstr>
      <vt:lpstr>LCD  DISPLAY  &amp;  KEYPAD</vt:lpstr>
      <vt:lpstr>DATA LOGGING</vt:lpstr>
      <vt:lpstr>TRUE   INPUT   PARALLELING</vt:lpstr>
      <vt:lpstr>POWER   HANDLING</vt:lpstr>
      <vt:lpstr>STRING SIZING</vt:lpstr>
      <vt:lpstr>POWER GRAPH</vt:lpstr>
      <vt:lpstr>BATTERY SUPPORT</vt:lpstr>
      <vt:lpstr>HYPERVOC</vt:lpstr>
      <vt:lpstr>MOUNTING   THE   KID</vt:lpstr>
      <vt:lpstr>MIDNITE   CLIPPER</vt:lpstr>
      <vt:lpstr>FIRMWARE    UPDATES</vt:lpstr>
      <vt:lpstr>ACCESSORIES</vt:lpstr>
      <vt:lpstr>THERMAL  CIRCUIT  BREAKER </vt:lpstr>
      <vt:lpstr>THE WHIZBANG JR.</vt:lpstr>
      <vt:lpstr>CLASSIC MPPT CHARGE CONTROLLERS</vt:lpstr>
      <vt:lpstr>Classic 150, 200 &amp; 250</vt:lpstr>
      <vt:lpstr>Classic LITE 150, 200, 250</vt:lpstr>
      <vt:lpstr>Solar, wind &amp; hydro</vt:lpstr>
      <vt:lpstr>communications</vt:lpstr>
      <vt:lpstr>Dc-gFp &amp; arc fault protection</vt:lpstr>
      <vt:lpstr>Auto or manual eq</vt:lpstr>
      <vt:lpstr>LED MODES</vt:lpstr>
      <vt:lpstr>Firmware updates</vt:lpstr>
      <vt:lpstr>LOCAL APP</vt:lpstr>
      <vt:lpstr>MYMIDNITE.COM</vt:lpstr>
      <vt:lpstr>Data logging and graphing</vt:lpstr>
      <vt:lpstr>Auxiliary outputs</vt:lpstr>
      <vt:lpstr>Battery monitoring</vt:lpstr>
      <vt:lpstr>STATE OF CHARGE</vt:lpstr>
      <vt:lpstr>PowerPoint Presentation</vt:lpstr>
      <vt:lpstr>200 power graph</vt:lpstr>
      <vt:lpstr>250 power graph</vt:lpstr>
      <vt:lpstr>Midnite clipper</vt:lpstr>
      <vt:lpstr>CLASSIC STRING SIZING TOOL</vt:lpstr>
      <vt:lpstr>CLASSIC &amp; Classic Lite Hypervoc</vt:lpstr>
      <vt:lpstr>CLASSIC follow me</vt:lpstr>
      <vt:lpstr>Tech support</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2013-12-11T17:30:19Z</dcterms:created>
  <dcterms:modified xsi:type="dcterms:W3CDTF">2014-01-29T13:24:20Z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LCID">
    <vt:i4>1033</vt:i4>
  </property>
  <property fmtid="{D5CDD505-2E9C-101B-9397-08002B2CF9AE}" pid="3" name="_Version">
    <vt:lpwstr>12.0.4518</vt:lpwstr>
  </property>
</Properties>
</file>